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  <p:sldMasterId id="2147483649" r:id="rId5"/>
  </p:sldMasterIdLst>
  <p:notesMasterIdLst>
    <p:notesMasterId r:id="rId28"/>
  </p:notesMasterIdLst>
  <p:sldIdLst>
    <p:sldId id="256" r:id="rId6"/>
    <p:sldId id="370" r:id="rId7"/>
    <p:sldId id="396" r:id="rId8"/>
    <p:sldId id="381" r:id="rId9"/>
    <p:sldId id="399" r:id="rId10"/>
    <p:sldId id="400" r:id="rId11"/>
    <p:sldId id="380" r:id="rId12"/>
    <p:sldId id="403" r:id="rId13"/>
    <p:sldId id="404" r:id="rId14"/>
    <p:sldId id="405" r:id="rId15"/>
    <p:sldId id="406" r:id="rId16"/>
    <p:sldId id="407" r:id="rId17"/>
    <p:sldId id="408" r:id="rId18"/>
    <p:sldId id="409" r:id="rId19"/>
    <p:sldId id="401" r:id="rId20"/>
    <p:sldId id="402" r:id="rId21"/>
    <p:sldId id="392" r:id="rId22"/>
    <p:sldId id="410" r:id="rId23"/>
    <p:sldId id="411" r:id="rId24"/>
    <p:sldId id="412" r:id="rId25"/>
    <p:sldId id="413" r:id="rId26"/>
    <p:sldId id="414" r:id="rId27"/>
  </p:sldIdLst>
  <p:sldSz cx="9144000" cy="6858000" type="screen4x3"/>
  <p:notesSz cx="6858000" cy="9945688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32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00CC"/>
    <a:srgbClr val="3333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Style moyen 2 - Accentuation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7DF18680-E054-41AD-8BC1-D1AEF772440D}" styleName="Style moyen 2 - Accentuation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5FD0F851-EC5A-4D38-B0AD-8093EC10F338}" styleName="Style léger 1 - Accentuation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2D5ABB26-0587-4C30-8999-92F81FD0307C}" styleName="Aucun style, aucune grille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1757" autoAdjust="0"/>
    <p:restoredTop sz="99333" autoAdjust="0"/>
  </p:normalViewPr>
  <p:slideViewPr>
    <p:cSldViewPr>
      <p:cViewPr varScale="1">
        <p:scale>
          <a:sx n="89" d="100"/>
          <a:sy n="89" d="100"/>
        </p:scale>
        <p:origin x="1140" y="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78" d="100"/>
          <a:sy n="78" d="100"/>
        </p:scale>
        <p:origin x="-3306" y="-90"/>
      </p:cViewPr>
      <p:guideLst>
        <p:guide orient="horz" pos="3132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tableStyles" Target="tableStyle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97285"/>
          </a:xfrm>
          <a:prstGeom prst="rect">
            <a:avLst/>
          </a:prstGeom>
        </p:spPr>
        <p:txBody>
          <a:bodyPr vert="horz" lIns="91870" tIns="45935" rIns="91870" bIns="45935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4" y="0"/>
            <a:ext cx="2971800" cy="497285"/>
          </a:xfrm>
          <a:prstGeom prst="rect">
            <a:avLst/>
          </a:prstGeom>
        </p:spPr>
        <p:txBody>
          <a:bodyPr vert="horz" lIns="91870" tIns="45935" rIns="91870" bIns="45935" rtlCol="0"/>
          <a:lstStyle>
            <a:lvl1pPr algn="r">
              <a:defRPr sz="1200"/>
            </a:lvl1pPr>
          </a:lstStyle>
          <a:p>
            <a:fld id="{DC98CD03-B429-4AED-AFE9-BB4A83DDA64F}" type="datetimeFigureOut">
              <a:rPr lang="fr-FR" smtClean="0"/>
              <a:pPr/>
              <a:t>06/04/2023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942975" y="746125"/>
            <a:ext cx="4972050" cy="37290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870" tIns="45935" rIns="91870" bIns="45935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1" y="4724203"/>
            <a:ext cx="5486400" cy="4475559"/>
          </a:xfrm>
          <a:prstGeom prst="rect">
            <a:avLst/>
          </a:prstGeom>
        </p:spPr>
        <p:txBody>
          <a:bodyPr vert="horz" lIns="91870" tIns="45935" rIns="91870" bIns="45935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446677"/>
            <a:ext cx="2971800" cy="497285"/>
          </a:xfrm>
          <a:prstGeom prst="rect">
            <a:avLst/>
          </a:prstGeom>
        </p:spPr>
        <p:txBody>
          <a:bodyPr vert="horz" lIns="91870" tIns="45935" rIns="91870" bIns="45935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4" y="9446677"/>
            <a:ext cx="2971800" cy="497285"/>
          </a:xfrm>
          <a:prstGeom prst="rect">
            <a:avLst/>
          </a:prstGeom>
        </p:spPr>
        <p:txBody>
          <a:bodyPr vert="horz" lIns="91870" tIns="45935" rIns="91870" bIns="45935" rtlCol="0" anchor="b"/>
          <a:lstStyle>
            <a:lvl1pPr algn="r">
              <a:defRPr sz="1200"/>
            </a:lvl1pPr>
          </a:lstStyle>
          <a:p>
            <a:fld id="{A08861FB-5AF5-4109-9A4E-26D251F4F623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205255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8861FB-5AF5-4109-9A4E-26D251F4F623}" type="slidenum">
              <a:rPr lang="fr-FR" smtClean="0"/>
              <a:pPr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2628253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8861FB-5AF5-4109-9A4E-26D251F4F623}" type="slidenum">
              <a:rPr lang="fr-FR" smtClean="0"/>
              <a:pPr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8654360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8861FB-5AF5-4109-9A4E-26D251F4F623}" type="slidenum">
              <a:rPr lang="fr-FR" smtClean="0"/>
              <a:pPr/>
              <a:t>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2082865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8861FB-5AF5-4109-9A4E-26D251F4F623}" type="slidenum">
              <a:rPr lang="fr-FR" smtClean="0"/>
              <a:pPr/>
              <a:t>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2761893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8861FB-5AF5-4109-9A4E-26D251F4F623}" type="slidenum">
              <a:rPr lang="fr-FR" smtClean="0"/>
              <a:pPr/>
              <a:t>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8376263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8861FB-5AF5-4109-9A4E-26D251F4F623}" type="slidenum">
              <a:rPr lang="fr-FR" smtClean="0"/>
              <a:pPr/>
              <a:t>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8817006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8861FB-5AF5-4109-9A4E-26D251F4F623}" type="slidenum">
              <a:rPr lang="fr-FR" smtClean="0"/>
              <a:pPr/>
              <a:t>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854944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8861FB-5AF5-4109-9A4E-26D251F4F623}" type="slidenum">
              <a:rPr lang="fr-FR" smtClean="0"/>
              <a:pPr/>
              <a:t>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1164780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8861FB-5AF5-4109-9A4E-26D251F4F623}" type="slidenum">
              <a:rPr lang="fr-FR" smtClean="0"/>
              <a:pPr/>
              <a:t>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4449578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8861FB-5AF5-4109-9A4E-26D251F4F623}" type="slidenum">
              <a:rPr lang="fr-FR" smtClean="0"/>
              <a:pPr/>
              <a:t>10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2426981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8861FB-5AF5-4109-9A4E-26D251F4F623}" type="slidenum">
              <a:rPr lang="fr-FR" smtClean="0"/>
              <a:pPr/>
              <a:t>11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9614248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8861FB-5AF5-4109-9A4E-26D251F4F623}" type="slidenum">
              <a:rPr lang="fr-FR" smtClean="0"/>
              <a:pPr/>
              <a:t>12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6289856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8861FB-5AF5-4109-9A4E-26D251F4F623}" type="slidenum">
              <a:rPr lang="fr-FR" smtClean="0"/>
              <a:pPr/>
              <a:t>13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7373257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8861FB-5AF5-4109-9A4E-26D251F4F623}" type="slidenum">
              <a:rPr lang="fr-FR" smtClean="0"/>
              <a:pPr/>
              <a:t>14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4050442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8861FB-5AF5-4109-9A4E-26D251F4F623}" type="slidenum">
              <a:rPr lang="fr-FR" smtClean="0"/>
              <a:pPr/>
              <a:t>15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9416766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8861FB-5AF5-4109-9A4E-26D251F4F623}" type="slidenum">
              <a:rPr lang="fr-FR" smtClean="0"/>
              <a:pPr/>
              <a:t>16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0150230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8861FB-5AF5-4109-9A4E-26D251F4F623}" type="slidenum">
              <a:rPr lang="fr-FR" smtClean="0"/>
              <a:pPr/>
              <a:t>17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8270054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8861FB-5AF5-4109-9A4E-26D251F4F623}" type="slidenum">
              <a:rPr lang="fr-FR" smtClean="0"/>
              <a:pPr/>
              <a:t>18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732995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8861FB-5AF5-4109-9A4E-26D251F4F623}" type="slidenum">
              <a:rPr lang="fr-FR" smtClean="0"/>
              <a:pPr/>
              <a:t>19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7720546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8861FB-5AF5-4109-9A4E-26D251F4F623}" type="slidenum">
              <a:rPr lang="fr-FR" smtClean="0"/>
              <a:pPr/>
              <a:t>20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3065449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8861FB-5AF5-4109-9A4E-26D251F4F623}" type="slidenum">
              <a:rPr lang="fr-FR" smtClean="0"/>
              <a:pPr/>
              <a:t>21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9265415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8861FB-5AF5-4109-9A4E-26D251F4F623}" type="slidenum">
              <a:rPr lang="fr-FR" smtClean="0"/>
              <a:pPr/>
              <a:t>22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1480050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>
    <p:fade thruBlk="1"/>
  </p:transition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 descr="IMGP2689.JPG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 rot="260655">
            <a:off x="313363" y="308266"/>
            <a:ext cx="8213586" cy="616019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</p:sldLayoutIdLst>
  <p:transition spd="slow">
    <p:fade thruBlk="1"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fr-BE" dirty="0"/>
              <a:t>Team Côtes de Granit Rose – Saison 2010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marL="228600" indent="-228600"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buFont typeface="+mj-lt"/>
              <a:buAutoNum type="arabicPeriod"/>
            </a:pPr>
            <a:fld id="{CF4668DC-857F-487D-BFFA-8C0CA5037977}" type="slidenum">
              <a:rPr lang="fr-BE" smtClean="0"/>
              <a:pPr>
                <a:buFont typeface="+mj-lt"/>
                <a:buAutoNum type="arabicPeriod"/>
              </a:pPr>
              <a:t>‹N°›</a:t>
            </a:fld>
            <a:endParaRPr lang="fr-BE" dirty="0"/>
          </a:p>
        </p:txBody>
      </p:sp>
      <p:pic>
        <p:nvPicPr>
          <p:cNvPr id="7" name="Image 6" descr="IMGP2689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539552" y="260648"/>
            <a:ext cx="7776864" cy="583264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309A6D-C09C-4548-B29A-6CF363A7E532}" type="datetimeFigureOut">
              <a:rPr lang="fr-FR" smtClean="0"/>
              <a:pPr/>
              <a:t>06/04/2023</a:t>
            </a:fld>
            <a:endParaRPr lang="fr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transition spd="slow">
    <p:fade thruBlk="1"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g"/><Relationship Id="rId4" Type="http://schemas.openxmlformats.org/officeDocument/2006/relationships/image" Target="../media/image3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openxmlformats.org/officeDocument/2006/relationships/image" Target="../media/image2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7" Type="http://schemas.openxmlformats.org/officeDocument/2006/relationships/image" Target="../media/image3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4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2E2FF006-B8ED-A316-3933-C3EC503295E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6323" y="548680"/>
            <a:ext cx="1154569" cy="1164343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257EA3AD-0477-4F7C-8367-5190F5CB8D4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1640" y="1844824"/>
            <a:ext cx="2628634" cy="3706738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B46776BB-0EAB-24FB-2734-50CC5EB8F48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90072" y="2348880"/>
            <a:ext cx="2622288" cy="3706738"/>
          </a:xfrm>
          <a:prstGeom prst="rect">
            <a:avLst/>
          </a:prstGeom>
        </p:spPr>
      </p:pic>
    </p:spTree>
  </p:cSld>
  <p:clrMapOvr>
    <a:masterClrMapping/>
  </p:clrMapOvr>
  <p:transition spd="slow">
    <p:fade thruBlk="1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27384"/>
            <a:ext cx="9144000" cy="6858000"/>
          </a:xfrm>
          <a:prstGeom prst="rect">
            <a:avLst/>
          </a:prstGeom>
          <a:solidFill>
            <a:schemeClr val="bg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8" name="ZoneTexte 7"/>
          <p:cNvSpPr txBox="1"/>
          <p:nvPr/>
        </p:nvSpPr>
        <p:spPr>
          <a:xfrm>
            <a:off x="323528" y="603101"/>
            <a:ext cx="8208912" cy="59093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  <a:spcBef>
                <a:spcPts val="600"/>
              </a:spcBef>
            </a:pPr>
            <a:r>
              <a:rPr lang="fr-FR" sz="3600" b="1" i="1" dirty="0">
                <a:latin typeface="+mj-lt"/>
              </a:rPr>
              <a:t>Le Tour de la Côte de Granit Rose 2022 23J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618774" y="6623774"/>
            <a:ext cx="1972014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FR" sz="1100" b="1" i="1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TourCGR 2023 – Présentation</a:t>
            </a:r>
            <a:endParaRPr lang="fr-FR" sz="1100" dirty="0">
              <a:solidFill>
                <a:schemeClr val="tx1">
                  <a:lumMod val="75000"/>
                  <a:lumOff val="25000"/>
                </a:schemeClr>
              </a:solidFill>
              <a:latin typeface="+mj-lt"/>
            </a:endParaRP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3597BB22-C903-7E51-DD87-31BD1F3967F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61599" y="1562836"/>
            <a:ext cx="3870841" cy="2580560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34F0F892-2065-4DF7-C3EE-B7B14FDE04D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1559" y="1562836"/>
            <a:ext cx="3870843" cy="2580562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E0C9919-9F8A-1DDB-BA13-0BF635D3F0A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09593" y="4349610"/>
            <a:ext cx="1595186" cy="2258670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32698668-3366-A9A6-F475-9443BD8BC1E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31640" y="4324852"/>
            <a:ext cx="3894718" cy="22834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2395928"/>
      </p:ext>
    </p:extLst>
  </p:cSld>
  <p:clrMapOvr>
    <a:masterClrMapping/>
  </p:clrMapOvr>
  <p:transition spd="slow">
    <p:fade thruBlk="1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27384"/>
            <a:ext cx="9144000" cy="6858000"/>
          </a:xfrm>
          <a:prstGeom prst="rect">
            <a:avLst/>
          </a:prstGeom>
          <a:solidFill>
            <a:schemeClr val="bg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8" name="ZoneTexte 7"/>
          <p:cNvSpPr txBox="1"/>
          <p:nvPr/>
        </p:nvSpPr>
        <p:spPr>
          <a:xfrm>
            <a:off x="188302" y="612190"/>
            <a:ext cx="8767396" cy="59093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  <a:spcBef>
                <a:spcPts val="600"/>
              </a:spcBef>
            </a:pPr>
            <a:r>
              <a:rPr lang="fr-FR" sz="3600" b="1" i="1" dirty="0">
                <a:latin typeface="+mj-lt"/>
              </a:rPr>
              <a:t>Le Tour de la Côte de Granit Rose 2022 cadets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654840" y="6623774"/>
            <a:ext cx="1899879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FR" sz="1100" b="1" i="1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TourCGR 2023 – Présentation</a:t>
            </a:r>
            <a:endParaRPr lang="fr-FR" sz="1100" dirty="0">
              <a:solidFill>
                <a:schemeClr val="tx1">
                  <a:lumMod val="75000"/>
                  <a:lumOff val="25000"/>
                </a:schemeClr>
              </a:solidFill>
              <a:latin typeface="+mj-lt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9086D4A-23F0-1451-1EE4-FBCBFB7134F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4224" y="1554411"/>
            <a:ext cx="3644280" cy="2429520"/>
          </a:xfrm>
          <a:prstGeom prst="rect">
            <a:avLst/>
          </a:prstGeom>
        </p:spPr>
      </p:pic>
      <p:sp>
        <p:nvSpPr>
          <p:cNvPr id="5" name="AutoShape 2">
            <a:extLst>
              <a:ext uri="{FF2B5EF4-FFF2-40B4-BE49-F238E27FC236}">
                <a16:creationId xmlns:a16="http://schemas.microsoft.com/office/drawing/2014/main" id="{EC15E984-B731-C533-C1CF-68EDE7B8C69E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3D4F9981-362B-B0C1-0C2E-EFF76389EBD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24400" y="1549665"/>
            <a:ext cx="3327097" cy="2495323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225D6889-63AB-FF27-8EBC-2F1E6093F6F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19672" y="4180802"/>
            <a:ext cx="3644280" cy="2377118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DE44D077-5D7B-D3EF-D54D-721CC763B28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09593" y="4262947"/>
            <a:ext cx="1595186" cy="22586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615421"/>
      </p:ext>
    </p:extLst>
  </p:cSld>
  <p:clrMapOvr>
    <a:masterClrMapping/>
  </p:clrMapOvr>
  <p:transition spd="slow">
    <p:fade thruBlk="1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-27384"/>
            <a:ext cx="9144000" cy="6858000"/>
          </a:xfrm>
          <a:prstGeom prst="rect">
            <a:avLst/>
          </a:prstGeom>
          <a:solidFill>
            <a:schemeClr val="bg1">
              <a:alpha val="7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8" name="ZoneTexte 7"/>
          <p:cNvSpPr txBox="1"/>
          <p:nvPr/>
        </p:nvSpPr>
        <p:spPr>
          <a:xfrm>
            <a:off x="3957678" y="252291"/>
            <a:ext cx="5030687" cy="64633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fr-FR" sz="36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Les Partenaires du Club</a:t>
            </a:r>
          </a:p>
        </p:txBody>
      </p:sp>
      <p:sp>
        <p:nvSpPr>
          <p:cNvPr id="64" name="Rectangle 137"/>
          <p:cNvSpPr>
            <a:spLocks noChangeArrowheads="1"/>
          </p:cNvSpPr>
          <p:nvPr/>
        </p:nvSpPr>
        <p:spPr bwMode="auto">
          <a:xfrm>
            <a:off x="5107776" y="1151639"/>
            <a:ext cx="2016224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fr-FR" sz="1200" b="1" dirty="0">
                <a:solidFill>
                  <a:schemeClr val="tx2"/>
                </a:solidFill>
                <a:latin typeface="Calibri" pitchFamily="34" charset="0"/>
              </a:rPr>
              <a:t>MAIRIE PERROS GUIREC</a:t>
            </a:r>
            <a:br>
              <a:rPr lang="fr-FR" sz="1200" b="1" dirty="0">
                <a:solidFill>
                  <a:schemeClr val="tx2"/>
                </a:solidFill>
                <a:latin typeface="Calibri" pitchFamily="34" charset="0"/>
              </a:rPr>
            </a:br>
            <a:r>
              <a:rPr lang="fr-FR" sz="1200" dirty="0">
                <a:solidFill>
                  <a:schemeClr val="tx2"/>
                </a:solidFill>
                <a:latin typeface="Calibri" pitchFamily="34" charset="0"/>
              </a:rPr>
              <a:t>M. Erven LEON</a:t>
            </a:r>
          </a:p>
        </p:txBody>
      </p:sp>
      <p:sp>
        <p:nvSpPr>
          <p:cNvPr id="67" name="Rectangle 140"/>
          <p:cNvSpPr>
            <a:spLocks noChangeArrowheads="1"/>
          </p:cNvSpPr>
          <p:nvPr/>
        </p:nvSpPr>
        <p:spPr bwMode="auto">
          <a:xfrm>
            <a:off x="5049507" y="3018544"/>
            <a:ext cx="2052764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fr-FR" sz="1200" b="1" dirty="0">
                <a:solidFill>
                  <a:schemeClr val="tx2"/>
                </a:solidFill>
                <a:latin typeface="Calibri" pitchFamily="34" charset="0"/>
              </a:rPr>
              <a:t>VELOLAND - Lannion</a:t>
            </a:r>
            <a:br>
              <a:rPr lang="fr-FR" sz="1200" b="1" dirty="0">
                <a:solidFill>
                  <a:schemeClr val="tx2"/>
                </a:solidFill>
                <a:latin typeface="Calibri" pitchFamily="34" charset="0"/>
              </a:rPr>
            </a:br>
            <a:r>
              <a:rPr lang="fr-FR" sz="1200" dirty="0">
                <a:solidFill>
                  <a:schemeClr val="tx2"/>
                </a:solidFill>
                <a:latin typeface="Calibri" pitchFamily="34" charset="0"/>
              </a:rPr>
              <a:t> M. Frédéric LE MARREC</a:t>
            </a:r>
          </a:p>
        </p:txBody>
      </p:sp>
      <p:sp>
        <p:nvSpPr>
          <p:cNvPr id="68" name="Rectangle 142"/>
          <p:cNvSpPr>
            <a:spLocks noChangeArrowheads="1"/>
          </p:cNvSpPr>
          <p:nvPr/>
        </p:nvSpPr>
        <p:spPr bwMode="auto">
          <a:xfrm>
            <a:off x="4249988" y="4826285"/>
            <a:ext cx="360467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fr-FR" sz="1200" b="1" dirty="0">
                <a:solidFill>
                  <a:schemeClr val="tx2"/>
                </a:solidFill>
                <a:latin typeface="Calibri" pitchFamily="34" charset="0"/>
              </a:rPr>
              <a:t>Zest de pub - Lannion</a:t>
            </a:r>
          </a:p>
          <a:p>
            <a:pPr algn="ctr"/>
            <a:r>
              <a:rPr lang="fr-FR" sz="1200" dirty="0">
                <a:solidFill>
                  <a:schemeClr val="tx2"/>
                </a:solidFill>
                <a:latin typeface="Calibri" pitchFamily="34" charset="0"/>
              </a:rPr>
              <a:t>M. Olivier BESNARD et Mme Aurore BARROCHE</a:t>
            </a:r>
          </a:p>
        </p:txBody>
      </p:sp>
      <p:sp>
        <p:nvSpPr>
          <p:cNvPr id="71" name="Rectangle 140"/>
          <p:cNvSpPr>
            <a:spLocks noChangeArrowheads="1"/>
          </p:cNvSpPr>
          <p:nvPr/>
        </p:nvSpPr>
        <p:spPr bwMode="auto">
          <a:xfrm>
            <a:off x="4730701" y="2408457"/>
            <a:ext cx="2770365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fr-FR" sz="1200" b="1" dirty="0">
                <a:solidFill>
                  <a:schemeClr val="tx2"/>
                </a:solidFill>
                <a:latin typeface="Calibri" pitchFamily="34" charset="0"/>
              </a:rPr>
              <a:t>Intermarché – Saint Quay Perros</a:t>
            </a:r>
            <a:br>
              <a:rPr lang="fr-FR" sz="1200" b="1" dirty="0">
                <a:solidFill>
                  <a:schemeClr val="tx2"/>
                </a:solidFill>
                <a:latin typeface="Calibri" pitchFamily="34" charset="0"/>
              </a:rPr>
            </a:br>
            <a:r>
              <a:rPr lang="fr-FR" sz="1200" dirty="0">
                <a:solidFill>
                  <a:schemeClr val="tx2"/>
                </a:solidFill>
                <a:latin typeface="Calibri" pitchFamily="34" charset="0"/>
              </a:rPr>
              <a:t> M. LEPEINTRE</a:t>
            </a:r>
          </a:p>
        </p:txBody>
      </p:sp>
      <p:sp>
        <p:nvSpPr>
          <p:cNvPr id="72" name="Rectangle 138"/>
          <p:cNvSpPr>
            <a:spLocks noChangeArrowheads="1"/>
          </p:cNvSpPr>
          <p:nvPr/>
        </p:nvSpPr>
        <p:spPr bwMode="auto">
          <a:xfrm>
            <a:off x="4995768" y="5935616"/>
            <a:ext cx="216024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fr-FR" sz="1200" b="1" dirty="0">
                <a:solidFill>
                  <a:schemeClr val="tx2"/>
                </a:solidFill>
                <a:latin typeface="Calibri" pitchFamily="34" charset="0"/>
              </a:rPr>
              <a:t>Crédit Agricole – Perros-Guirec </a:t>
            </a:r>
          </a:p>
          <a:p>
            <a:pPr algn="ctr"/>
            <a:r>
              <a:rPr lang="fr-FR" sz="1200" dirty="0">
                <a:solidFill>
                  <a:schemeClr val="tx2"/>
                </a:solidFill>
                <a:latin typeface="Calibri" pitchFamily="34" charset="0"/>
              </a:rPr>
              <a:t>M. Laurent LE QUEC</a:t>
            </a:r>
          </a:p>
        </p:txBody>
      </p:sp>
      <p:sp>
        <p:nvSpPr>
          <p:cNvPr id="74" name="Rectangle 139"/>
          <p:cNvSpPr>
            <a:spLocks noChangeArrowheads="1"/>
          </p:cNvSpPr>
          <p:nvPr/>
        </p:nvSpPr>
        <p:spPr bwMode="auto">
          <a:xfrm>
            <a:off x="5247561" y="3616012"/>
            <a:ext cx="1656655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fr-FR" sz="1200" b="1" dirty="0">
                <a:solidFill>
                  <a:schemeClr val="tx2"/>
                </a:solidFill>
                <a:latin typeface="Calibri" pitchFamily="34" charset="0"/>
              </a:rPr>
              <a:t>AXA – Perros-Guirec</a:t>
            </a:r>
          </a:p>
          <a:p>
            <a:pPr algn="ctr"/>
            <a:r>
              <a:rPr lang="fr-FR" sz="1200" dirty="0">
                <a:solidFill>
                  <a:schemeClr val="tx2"/>
                </a:solidFill>
                <a:latin typeface="Calibri" pitchFamily="34" charset="0"/>
              </a:rPr>
              <a:t>M. Hervé Le Calvez</a:t>
            </a:r>
          </a:p>
        </p:txBody>
      </p:sp>
      <p:sp>
        <p:nvSpPr>
          <p:cNvPr id="42" name="Rectangle 41"/>
          <p:cNvSpPr/>
          <p:nvPr/>
        </p:nvSpPr>
        <p:spPr>
          <a:xfrm>
            <a:off x="6654840" y="6623774"/>
            <a:ext cx="1899879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FR" sz="1100" b="1" i="1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TourCGR 2023 – Présentation</a:t>
            </a:r>
            <a:endParaRPr lang="fr-FR" sz="1100" dirty="0">
              <a:solidFill>
                <a:schemeClr val="tx1">
                  <a:lumMod val="75000"/>
                  <a:lumOff val="25000"/>
                </a:schemeClr>
              </a:solidFill>
              <a:latin typeface="+mj-lt"/>
            </a:endParaRPr>
          </a:p>
        </p:txBody>
      </p:sp>
      <p:sp>
        <p:nvSpPr>
          <p:cNvPr id="30" name="Rectangle 138">
            <a:extLst>
              <a:ext uri="{FF2B5EF4-FFF2-40B4-BE49-F238E27FC236}">
                <a16:creationId xmlns:a16="http://schemas.microsoft.com/office/drawing/2014/main" id="{7C44A534-2165-41A7-B7AF-814CBD1CFB3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68555" y="4203227"/>
            <a:ext cx="2772295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fr-FR" sz="1200" b="1" dirty="0">
                <a:solidFill>
                  <a:schemeClr val="tx2"/>
                </a:solidFill>
                <a:latin typeface="Calibri" pitchFamily="34" charset="0"/>
              </a:rPr>
              <a:t>FORD - SUZUKI - CORRE AUTOMOBILES</a:t>
            </a:r>
          </a:p>
          <a:p>
            <a:pPr algn="ctr"/>
            <a:r>
              <a:rPr lang="fr-FR" sz="1200" dirty="0">
                <a:solidFill>
                  <a:schemeClr val="tx2"/>
                </a:solidFill>
                <a:latin typeface="Calibri" pitchFamily="34" charset="0"/>
              </a:rPr>
              <a:t>M. Frédéric et Julien CORRE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5FEDCDD3-F80C-67A2-A5AD-8E9CBF763AD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6145" y="245469"/>
            <a:ext cx="3183531" cy="3183531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9E92BD48-5D98-5314-2110-FDFE2B552F4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011" y="3513704"/>
            <a:ext cx="3183531" cy="3183531"/>
          </a:xfrm>
          <a:prstGeom prst="rect">
            <a:avLst/>
          </a:prstGeom>
        </p:spPr>
      </p:pic>
      <p:sp>
        <p:nvSpPr>
          <p:cNvPr id="10" name="Rectangle 138">
            <a:extLst>
              <a:ext uri="{FF2B5EF4-FFF2-40B4-BE49-F238E27FC236}">
                <a16:creationId xmlns:a16="http://schemas.microsoft.com/office/drawing/2014/main" id="{35BFDE92-CB01-6E18-FB49-A5800A6EB2E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49507" y="1777121"/>
            <a:ext cx="2132757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fr-FR" sz="1200" b="1" dirty="0" err="1">
                <a:solidFill>
                  <a:schemeClr val="tx2"/>
                </a:solidFill>
                <a:latin typeface="Calibri" pitchFamily="34" charset="0"/>
              </a:rPr>
              <a:t>megAgence</a:t>
            </a:r>
            <a:endParaRPr lang="fr-FR" sz="1200" b="1" dirty="0">
              <a:solidFill>
                <a:schemeClr val="tx2"/>
              </a:solidFill>
              <a:latin typeface="Calibri" pitchFamily="34" charset="0"/>
            </a:endParaRPr>
          </a:p>
          <a:p>
            <a:pPr algn="ctr"/>
            <a:r>
              <a:rPr lang="fr-FR" sz="1200" dirty="0">
                <a:solidFill>
                  <a:schemeClr val="tx2"/>
                </a:solidFill>
                <a:latin typeface="Calibri" pitchFamily="34" charset="0"/>
              </a:rPr>
              <a:t>Mme Geneviève LE GOFFIC</a:t>
            </a:r>
          </a:p>
        </p:txBody>
      </p:sp>
      <p:sp>
        <p:nvSpPr>
          <p:cNvPr id="3" name="Rectangle 142">
            <a:extLst>
              <a:ext uri="{FF2B5EF4-FFF2-40B4-BE49-F238E27FC236}">
                <a16:creationId xmlns:a16="http://schemas.microsoft.com/office/drawing/2014/main" id="{674EFB3A-47E5-C746-825D-B296EE772FB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73550" y="5360704"/>
            <a:ext cx="360467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fr-FR" sz="1200" b="1" dirty="0">
                <a:solidFill>
                  <a:schemeClr val="tx2"/>
                </a:solidFill>
                <a:latin typeface="Calibri" pitchFamily="34" charset="0"/>
              </a:rPr>
              <a:t>West </a:t>
            </a:r>
            <a:r>
              <a:rPr lang="fr-FR" sz="1200" b="1" dirty="0" err="1">
                <a:solidFill>
                  <a:schemeClr val="tx2"/>
                </a:solidFill>
                <a:latin typeface="Calibri" pitchFamily="34" charset="0"/>
              </a:rPr>
              <a:t>Cust</a:t>
            </a:r>
            <a:r>
              <a:rPr lang="fr-FR" sz="1200" b="1" dirty="0">
                <a:solidFill>
                  <a:schemeClr val="tx2"/>
                </a:solidFill>
                <a:latin typeface="Calibri" pitchFamily="34" charset="0"/>
              </a:rPr>
              <a:t> – Saint-Quay-Perros</a:t>
            </a:r>
          </a:p>
          <a:p>
            <a:pPr algn="ctr"/>
            <a:r>
              <a:rPr lang="fr-FR" sz="1200" dirty="0">
                <a:solidFill>
                  <a:schemeClr val="tx2"/>
                </a:solidFill>
                <a:latin typeface="Calibri" pitchFamily="34" charset="0"/>
              </a:rPr>
              <a:t>Olivier &amp; Adeline</a:t>
            </a:r>
          </a:p>
        </p:txBody>
      </p:sp>
    </p:spTree>
    <p:extLst>
      <p:ext uri="{BB962C8B-B14F-4D97-AF65-F5344CB8AC3E}">
        <p14:creationId xmlns:p14="http://schemas.microsoft.com/office/powerpoint/2010/main" val="638591080"/>
      </p:ext>
    </p:extLst>
  </p:cSld>
  <p:clrMapOvr>
    <a:masterClrMapping/>
  </p:clrMapOvr>
  <p:transition spd="slow">
    <p:fade thruBlk="1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-27384"/>
            <a:ext cx="9144000" cy="6858000"/>
          </a:xfrm>
          <a:prstGeom prst="rect">
            <a:avLst/>
          </a:prstGeom>
          <a:solidFill>
            <a:schemeClr val="bg1">
              <a:alpha val="7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42" name="Rectangle 41"/>
          <p:cNvSpPr/>
          <p:nvPr/>
        </p:nvSpPr>
        <p:spPr>
          <a:xfrm>
            <a:off x="6654840" y="6623774"/>
            <a:ext cx="1899879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FR" sz="1100" b="1" i="1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TourCGR 2023 – Présentation</a:t>
            </a:r>
            <a:endParaRPr lang="fr-FR" sz="1100" dirty="0">
              <a:solidFill>
                <a:schemeClr val="tx1">
                  <a:lumMod val="75000"/>
                  <a:lumOff val="25000"/>
                </a:schemeClr>
              </a:solidFill>
              <a:latin typeface="+mj-lt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20C6792A-E7D9-4CD7-A2E9-293A228E806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8821" y="576856"/>
            <a:ext cx="4006358" cy="56495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811489"/>
      </p:ext>
    </p:extLst>
  </p:cSld>
  <p:clrMapOvr>
    <a:masterClrMapping/>
  </p:clrMapOvr>
  <p:transition spd="slow">
    <p:fade thruBlk="1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-27384"/>
            <a:ext cx="9144000" cy="6858000"/>
          </a:xfrm>
          <a:prstGeom prst="rect">
            <a:avLst/>
          </a:prstGeom>
          <a:solidFill>
            <a:schemeClr val="bg1">
              <a:alpha val="7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8" name="ZoneTexte 7"/>
          <p:cNvSpPr txBox="1"/>
          <p:nvPr/>
        </p:nvSpPr>
        <p:spPr>
          <a:xfrm>
            <a:off x="324657" y="293627"/>
            <a:ext cx="8494685" cy="175432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36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Les Partenaires Publics</a:t>
            </a:r>
          </a:p>
          <a:p>
            <a:pPr algn="ctr"/>
            <a:r>
              <a:rPr lang="fr-FR" sz="36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du Tour de la Côte de Granit Rose 2023</a:t>
            </a:r>
          </a:p>
          <a:p>
            <a:pPr algn="ctr"/>
            <a:r>
              <a:rPr lang="fr-FR" sz="36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Open1 Open2 Open3</a:t>
            </a:r>
          </a:p>
        </p:txBody>
      </p:sp>
      <p:sp>
        <p:nvSpPr>
          <p:cNvPr id="42" name="Rectangle 41"/>
          <p:cNvSpPr/>
          <p:nvPr/>
        </p:nvSpPr>
        <p:spPr>
          <a:xfrm>
            <a:off x="6654838" y="6623774"/>
            <a:ext cx="1899879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FR" sz="1100" b="1" i="1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TourCGR 2023 – Présentation</a:t>
            </a:r>
            <a:endParaRPr lang="fr-FR" sz="1100" dirty="0">
              <a:solidFill>
                <a:schemeClr val="tx1">
                  <a:lumMod val="75000"/>
                  <a:lumOff val="25000"/>
                </a:schemeClr>
              </a:solidFill>
              <a:latin typeface="+mj-lt"/>
            </a:endParaRPr>
          </a:p>
        </p:txBody>
      </p:sp>
      <p:sp>
        <p:nvSpPr>
          <p:cNvPr id="31" name="Rectangle 138">
            <a:extLst>
              <a:ext uri="{FF2B5EF4-FFF2-40B4-BE49-F238E27FC236}">
                <a16:creationId xmlns:a16="http://schemas.microsoft.com/office/drawing/2014/main" id="{52F1011D-D452-A145-53C9-45F828242DE7}"/>
              </a:ext>
            </a:extLst>
          </p:cNvPr>
          <p:cNvSpPr>
            <a:spLocks noChangeArrowheads="1"/>
          </p:cNvSpPr>
          <p:nvPr/>
        </p:nvSpPr>
        <p:spPr bwMode="auto">
          <a:xfrm>
            <a:off x="881303" y="5725494"/>
            <a:ext cx="1713303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fr-FR" sz="1200" b="1" dirty="0">
                <a:solidFill>
                  <a:schemeClr val="tx2"/>
                </a:solidFill>
                <a:latin typeface="Calibri" pitchFamily="34" charset="0"/>
              </a:rPr>
              <a:t>Pleumeur-Bodou</a:t>
            </a:r>
          </a:p>
          <a:p>
            <a:pPr algn="ctr"/>
            <a:r>
              <a:rPr lang="fr-FR" sz="1200" dirty="0">
                <a:solidFill>
                  <a:schemeClr val="tx2"/>
                </a:solidFill>
                <a:latin typeface="Calibri" pitchFamily="34" charset="0"/>
              </a:rPr>
              <a:t>M. Pierre TERRIEN</a:t>
            </a:r>
          </a:p>
        </p:txBody>
      </p:sp>
      <p:sp>
        <p:nvSpPr>
          <p:cNvPr id="32" name="Rectangle 138">
            <a:extLst>
              <a:ext uri="{FF2B5EF4-FFF2-40B4-BE49-F238E27FC236}">
                <a16:creationId xmlns:a16="http://schemas.microsoft.com/office/drawing/2014/main" id="{755858C9-4ED9-E475-68A3-71234FCFB6E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69572" y="5725494"/>
            <a:ext cx="1804853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fr-FR" sz="1200" b="1" dirty="0">
                <a:solidFill>
                  <a:schemeClr val="tx2"/>
                </a:solidFill>
                <a:latin typeface="Calibri" pitchFamily="34" charset="0"/>
              </a:rPr>
              <a:t>Trébeurden</a:t>
            </a:r>
          </a:p>
          <a:p>
            <a:pPr algn="ctr"/>
            <a:r>
              <a:rPr lang="fr-FR" sz="1200" dirty="0">
                <a:solidFill>
                  <a:schemeClr val="tx2"/>
                </a:solidFill>
                <a:latin typeface="Calibri" pitchFamily="34" charset="0"/>
              </a:rPr>
              <a:t>Mme Dominique BOIRON</a:t>
            </a:r>
          </a:p>
        </p:txBody>
      </p:sp>
      <p:sp>
        <p:nvSpPr>
          <p:cNvPr id="34" name="Rectangle 138">
            <a:extLst>
              <a:ext uri="{FF2B5EF4-FFF2-40B4-BE49-F238E27FC236}">
                <a16:creationId xmlns:a16="http://schemas.microsoft.com/office/drawing/2014/main" id="{63F67A39-681A-D71B-7E42-378DCF1F042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96081" y="5725494"/>
            <a:ext cx="181194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fr-FR" sz="1200" b="1" dirty="0">
                <a:solidFill>
                  <a:schemeClr val="tx2"/>
                </a:solidFill>
                <a:latin typeface="Calibri" pitchFamily="34" charset="0"/>
              </a:rPr>
              <a:t>Perros-Guirec</a:t>
            </a:r>
          </a:p>
          <a:p>
            <a:pPr algn="ctr"/>
            <a:r>
              <a:rPr lang="fr-FR" sz="1200" dirty="0">
                <a:solidFill>
                  <a:schemeClr val="tx2"/>
                </a:solidFill>
                <a:latin typeface="Calibri" pitchFamily="34" charset="0"/>
              </a:rPr>
              <a:t>M. Erven LEON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BE7D4694-F4E9-0822-2A3E-C00B014A771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4013" y="2364947"/>
            <a:ext cx="2667885" cy="3178757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DC19BA27-B697-3A0C-A84C-A1706F9477A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21831" y="2364946"/>
            <a:ext cx="2614527" cy="3178757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DDE6A747-5F4C-C445-41E9-9CDB323D7FF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86291" y="2364947"/>
            <a:ext cx="2631528" cy="31787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7834697"/>
      </p:ext>
    </p:extLst>
  </p:cSld>
  <p:clrMapOvr>
    <a:masterClrMapping/>
  </p:clrMapOvr>
  <p:transition spd="slow">
    <p:fade thruBlk="1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-27384"/>
            <a:ext cx="9144000" cy="6858000"/>
          </a:xfrm>
          <a:prstGeom prst="rect">
            <a:avLst/>
          </a:prstGeom>
          <a:solidFill>
            <a:schemeClr val="bg1">
              <a:alpha val="7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8" name="ZoneTexte 7"/>
          <p:cNvSpPr txBox="1"/>
          <p:nvPr/>
        </p:nvSpPr>
        <p:spPr>
          <a:xfrm>
            <a:off x="2713385" y="398400"/>
            <a:ext cx="5962846" cy="230832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36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Les Partenaires Privés</a:t>
            </a:r>
          </a:p>
          <a:p>
            <a:pPr algn="ctr"/>
            <a:r>
              <a:rPr lang="fr-FR" sz="36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du Tour de la Côte de Granit Rose 2023</a:t>
            </a:r>
          </a:p>
          <a:p>
            <a:pPr algn="ctr"/>
            <a:r>
              <a:rPr lang="fr-FR" sz="36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Open1 Open2 Open3</a:t>
            </a:r>
          </a:p>
        </p:txBody>
      </p:sp>
      <p:sp>
        <p:nvSpPr>
          <p:cNvPr id="67" name="Rectangle 140"/>
          <p:cNvSpPr>
            <a:spLocks noChangeArrowheads="1"/>
          </p:cNvSpPr>
          <p:nvPr/>
        </p:nvSpPr>
        <p:spPr bwMode="auto">
          <a:xfrm>
            <a:off x="2513273" y="5940069"/>
            <a:ext cx="1870627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fr-FR" sz="1200" b="1" dirty="0">
                <a:solidFill>
                  <a:schemeClr val="tx2"/>
                </a:solidFill>
                <a:latin typeface="Calibri" pitchFamily="34" charset="0"/>
              </a:rPr>
              <a:t>Véloland</a:t>
            </a:r>
            <a:br>
              <a:rPr lang="fr-FR" sz="1200" b="1" dirty="0">
                <a:solidFill>
                  <a:schemeClr val="tx2"/>
                </a:solidFill>
                <a:latin typeface="Calibri" pitchFamily="34" charset="0"/>
              </a:rPr>
            </a:br>
            <a:r>
              <a:rPr lang="fr-FR" sz="1200" dirty="0">
                <a:solidFill>
                  <a:schemeClr val="tx2"/>
                </a:solidFill>
                <a:latin typeface="Calibri" pitchFamily="34" charset="0"/>
              </a:rPr>
              <a:t>M. Frédéric LE MARREC</a:t>
            </a:r>
          </a:p>
        </p:txBody>
      </p:sp>
      <p:sp>
        <p:nvSpPr>
          <p:cNvPr id="42" name="Rectangle 41"/>
          <p:cNvSpPr/>
          <p:nvPr/>
        </p:nvSpPr>
        <p:spPr>
          <a:xfrm>
            <a:off x="6654838" y="6623774"/>
            <a:ext cx="1899879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FR" sz="1100" b="1" i="1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TourCGR 2023 – Présentation</a:t>
            </a:r>
            <a:endParaRPr lang="fr-FR" sz="1100" dirty="0">
              <a:solidFill>
                <a:schemeClr val="tx1">
                  <a:lumMod val="75000"/>
                  <a:lumOff val="25000"/>
                </a:schemeClr>
              </a:solidFill>
              <a:latin typeface="+mj-lt"/>
            </a:endParaRPr>
          </a:p>
        </p:txBody>
      </p:sp>
      <p:sp>
        <p:nvSpPr>
          <p:cNvPr id="33" name="Rectangle 137">
            <a:extLst>
              <a:ext uri="{FF2B5EF4-FFF2-40B4-BE49-F238E27FC236}">
                <a16:creationId xmlns:a16="http://schemas.microsoft.com/office/drawing/2014/main" id="{F994E24A-EF9E-4EC4-981F-117914C699A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40153" y="2849031"/>
            <a:ext cx="18453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fr-FR" sz="1200" b="1" dirty="0">
                <a:solidFill>
                  <a:schemeClr val="tx2"/>
                </a:solidFill>
                <a:latin typeface="Calibri" pitchFamily="34" charset="0"/>
              </a:rPr>
              <a:t>ENTREPRISE DE MACONNERIE</a:t>
            </a:r>
            <a:br>
              <a:rPr lang="fr-FR" sz="1200" b="1" dirty="0">
                <a:solidFill>
                  <a:schemeClr val="tx2"/>
                </a:solidFill>
                <a:latin typeface="Calibri" pitchFamily="34" charset="0"/>
              </a:rPr>
            </a:br>
            <a:r>
              <a:rPr lang="fr-FR" sz="1200" dirty="0">
                <a:solidFill>
                  <a:schemeClr val="tx2"/>
                </a:solidFill>
                <a:latin typeface="Calibri" pitchFamily="34" charset="0"/>
              </a:rPr>
              <a:t>M. François LE BIHAN</a:t>
            </a:r>
          </a:p>
        </p:txBody>
      </p:sp>
      <p:sp>
        <p:nvSpPr>
          <p:cNvPr id="25" name="Rectangle 138">
            <a:extLst>
              <a:ext uri="{FF2B5EF4-FFF2-40B4-BE49-F238E27FC236}">
                <a16:creationId xmlns:a16="http://schemas.microsoft.com/office/drawing/2014/main" id="{0030A685-10BE-9ED6-932F-519A52C3E25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2215" y="5949813"/>
            <a:ext cx="15454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fr-FR" sz="1200" b="1" dirty="0">
                <a:solidFill>
                  <a:schemeClr val="tx2"/>
                </a:solidFill>
                <a:latin typeface="Calibri" pitchFamily="34" charset="0"/>
              </a:rPr>
              <a:t>Armor Navigation</a:t>
            </a:r>
          </a:p>
          <a:p>
            <a:pPr algn="ctr"/>
            <a:r>
              <a:rPr lang="fr-FR" sz="1200" dirty="0">
                <a:solidFill>
                  <a:schemeClr val="tx2"/>
                </a:solidFill>
                <a:latin typeface="Calibri" pitchFamily="34" charset="0"/>
              </a:rPr>
              <a:t>M. Erwan GEFFROY</a:t>
            </a:r>
          </a:p>
        </p:txBody>
      </p:sp>
      <p:sp>
        <p:nvSpPr>
          <p:cNvPr id="29" name="Rectangle 138">
            <a:extLst>
              <a:ext uri="{FF2B5EF4-FFF2-40B4-BE49-F238E27FC236}">
                <a16:creationId xmlns:a16="http://schemas.microsoft.com/office/drawing/2014/main" id="{2A39EEB4-9C27-4CFE-3D0D-5DA58D25ECC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82006" y="5925854"/>
            <a:ext cx="15454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fr-FR" sz="1200" b="1" dirty="0">
                <a:solidFill>
                  <a:schemeClr val="tx2"/>
                </a:solidFill>
                <a:latin typeface="Calibri" pitchFamily="34" charset="0"/>
              </a:rPr>
              <a:t>Armor Vélo</a:t>
            </a:r>
          </a:p>
          <a:p>
            <a:pPr algn="ctr"/>
            <a:r>
              <a:rPr lang="fr-FR" sz="1200" dirty="0">
                <a:solidFill>
                  <a:schemeClr val="tx2"/>
                </a:solidFill>
                <a:latin typeface="Calibri" pitchFamily="34" charset="0"/>
              </a:rPr>
              <a:t>M. Xavier ROPARTZ</a:t>
            </a:r>
          </a:p>
        </p:txBody>
      </p:sp>
      <p:sp>
        <p:nvSpPr>
          <p:cNvPr id="30" name="Rectangle 138">
            <a:extLst>
              <a:ext uri="{FF2B5EF4-FFF2-40B4-BE49-F238E27FC236}">
                <a16:creationId xmlns:a16="http://schemas.microsoft.com/office/drawing/2014/main" id="{4D7A810E-F466-30B6-169B-120D4157A0F1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66837" y="5917574"/>
            <a:ext cx="1727424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fr-FR" sz="1200" b="1" dirty="0">
                <a:solidFill>
                  <a:schemeClr val="tx2"/>
                </a:solidFill>
                <a:latin typeface="Calibri" pitchFamily="34" charset="0"/>
              </a:rPr>
              <a:t>JDB Paysages</a:t>
            </a:r>
          </a:p>
          <a:p>
            <a:pPr algn="ctr"/>
            <a:r>
              <a:rPr lang="fr-FR" sz="1200" dirty="0">
                <a:solidFill>
                  <a:schemeClr val="tx2"/>
                </a:solidFill>
                <a:latin typeface="Calibri" pitchFamily="34" charset="0"/>
              </a:rPr>
              <a:t>M. et Mme LE MERRER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F0BB2D18-65B0-5698-F220-3794190179B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03848" y="3492129"/>
            <a:ext cx="1929975" cy="2321819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BC7CB565-F38E-F0F8-ACE5-93B8F9F0826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97289" y="3495623"/>
            <a:ext cx="1930059" cy="2327594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820C24F4-7529-A74C-224E-E6DBFE48126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1013" y="3495623"/>
            <a:ext cx="1929975" cy="2318325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8E80938F-1E2C-BCD7-D3AF-507FE006A57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38118" y="3495623"/>
            <a:ext cx="1954960" cy="2348300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C8BA067E-78A1-1A25-9B9C-463E67F5E96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51013" y="306688"/>
            <a:ext cx="2359258" cy="2880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7164977"/>
      </p:ext>
    </p:extLst>
  </p:cSld>
  <p:clrMapOvr>
    <a:masterClrMapping/>
  </p:clrMapOvr>
  <p:transition spd="slow">
    <p:fade thruBlk="1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-27384"/>
            <a:ext cx="9144000" cy="6858000"/>
          </a:xfrm>
          <a:prstGeom prst="rect">
            <a:avLst/>
          </a:prstGeom>
          <a:solidFill>
            <a:schemeClr val="bg1">
              <a:alpha val="7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42" name="Rectangle 41"/>
          <p:cNvSpPr/>
          <p:nvPr/>
        </p:nvSpPr>
        <p:spPr>
          <a:xfrm>
            <a:off x="6654838" y="6623774"/>
            <a:ext cx="1899879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FR" sz="1100" b="1" i="1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TourCGR 2023 – Présentation</a:t>
            </a:r>
            <a:endParaRPr lang="fr-FR" sz="1100" dirty="0">
              <a:solidFill>
                <a:schemeClr val="tx1">
                  <a:lumMod val="75000"/>
                  <a:lumOff val="25000"/>
                </a:schemeClr>
              </a:solidFill>
              <a:latin typeface="+mj-lt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1A5FB38D-2A1E-98B6-D12E-5FB002C382C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22926" y="541758"/>
            <a:ext cx="5498147" cy="57744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1716260"/>
      </p:ext>
    </p:extLst>
  </p:cSld>
  <p:clrMapOvr>
    <a:masterClrMapping/>
  </p:clrMapOvr>
  <p:transition spd="slow">
    <p:fade thruBlk="1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-27384"/>
            <a:ext cx="9144000" cy="6858000"/>
          </a:xfrm>
          <a:prstGeom prst="rect">
            <a:avLst/>
          </a:prstGeom>
          <a:solidFill>
            <a:schemeClr val="bg1">
              <a:alpha val="7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42" name="Rectangle 41"/>
          <p:cNvSpPr/>
          <p:nvPr/>
        </p:nvSpPr>
        <p:spPr>
          <a:xfrm>
            <a:off x="6654838" y="6623774"/>
            <a:ext cx="1899879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FR" sz="1100" b="1" i="1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TourCGR 2023 – Présentation</a:t>
            </a:r>
            <a:endParaRPr lang="fr-FR" sz="1100" dirty="0">
              <a:solidFill>
                <a:schemeClr val="tx1">
                  <a:lumMod val="75000"/>
                  <a:lumOff val="25000"/>
                </a:schemeClr>
              </a:solidFill>
              <a:latin typeface="+mj-lt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5C884234-AC2B-5853-71C0-44D6A459569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440" y="541758"/>
            <a:ext cx="8957120" cy="57744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1088848"/>
      </p:ext>
    </p:extLst>
  </p:cSld>
  <p:clrMapOvr>
    <a:masterClrMapping/>
  </p:clrMapOvr>
  <p:transition spd="slow">
    <p:fade thruBlk="1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-27384"/>
            <a:ext cx="9144000" cy="6858000"/>
          </a:xfrm>
          <a:prstGeom prst="rect">
            <a:avLst/>
          </a:prstGeom>
          <a:solidFill>
            <a:schemeClr val="bg1">
              <a:alpha val="7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42" name="Rectangle 41"/>
          <p:cNvSpPr/>
          <p:nvPr/>
        </p:nvSpPr>
        <p:spPr>
          <a:xfrm>
            <a:off x="6654838" y="6623774"/>
            <a:ext cx="1899879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FR" sz="1100" b="1" i="1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TourCGR 2023 – Présentation</a:t>
            </a:r>
            <a:endParaRPr lang="fr-FR" sz="1100" dirty="0">
              <a:solidFill>
                <a:schemeClr val="tx1">
                  <a:lumMod val="75000"/>
                  <a:lumOff val="25000"/>
                </a:schemeClr>
              </a:solidFill>
              <a:latin typeface="+mj-lt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BF5BCFB2-32F3-4E51-ACC7-3255BF47A61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32296" y="389296"/>
            <a:ext cx="6079407" cy="60794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3472209"/>
      </p:ext>
    </p:extLst>
  </p:cSld>
  <p:clrMapOvr>
    <a:masterClrMapping/>
  </p:clrMapOvr>
  <p:transition spd="slow">
    <p:fade thruBlk="1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-27384"/>
            <a:ext cx="9144000" cy="6858000"/>
          </a:xfrm>
          <a:prstGeom prst="rect">
            <a:avLst/>
          </a:prstGeom>
          <a:solidFill>
            <a:schemeClr val="bg1">
              <a:alpha val="7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42" name="Rectangle 41"/>
          <p:cNvSpPr/>
          <p:nvPr/>
        </p:nvSpPr>
        <p:spPr>
          <a:xfrm>
            <a:off x="6654838" y="6623774"/>
            <a:ext cx="1899879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FR" sz="1100" b="1" i="1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TourCGR 2023 – Présentation</a:t>
            </a:r>
            <a:endParaRPr lang="fr-FR" sz="1100" dirty="0">
              <a:solidFill>
                <a:schemeClr val="tx1">
                  <a:lumMod val="75000"/>
                  <a:lumOff val="25000"/>
                </a:schemeClr>
              </a:solidFill>
              <a:latin typeface="+mj-lt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DB48625B-0B7D-98F0-BE07-E80AFC3528C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32296" y="270185"/>
            <a:ext cx="6079407" cy="63176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3596308"/>
      </p:ext>
    </p:extLst>
  </p:cSld>
  <p:clrMapOvr>
    <a:masterClrMapping/>
  </p:clrMapOvr>
  <p:transition spd="slow">
    <p:fade thruBlk="1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-27384"/>
            <a:ext cx="9144000" cy="6858000"/>
          </a:xfrm>
          <a:prstGeom prst="rect">
            <a:avLst/>
          </a:prstGeom>
          <a:solidFill>
            <a:schemeClr val="bg1">
              <a:alpha val="7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42" name="Rectangle 41"/>
          <p:cNvSpPr/>
          <p:nvPr/>
        </p:nvSpPr>
        <p:spPr>
          <a:xfrm>
            <a:off x="6654838" y="6623774"/>
            <a:ext cx="1899879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FR" sz="1100" b="1" i="1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TourCGR 2023 – Présentation</a:t>
            </a:r>
            <a:endParaRPr lang="fr-FR" sz="1100" dirty="0">
              <a:solidFill>
                <a:schemeClr val="tx1">
                  <a:lumMod val="75000"/>
                  <a:lumOff val="25000"/>
                </a:schemeClr>
              </a:solidFill>
              <a:latin typeface="+mj-lt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2FCFDC5-CCB5-F8D6-5CA3-6681DF1CED5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497" y="589402"/>
            <a:ext cx="8919005" cy="56791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5827730"/>
      </p:ext>
    </p:extLst>
  </p:cSld>
  <p:clrMapOvr>
    <a:masterClrMapping/>
  </p:clrMapOvr>
  <p:transition spd="slow">
    <p:fade thruBlk="1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-27384"/>
            <a:ext cx="9144000" cy="6858000"/>
          </a:xfrm>
          <a:prstGeom prst="rect">
            <a:avLst/>
          </a:prstGeom>
          <a:solidFill>
            <a:schemeClr val="bg1">
              <a:alpha val="7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42" name="Rectangle 41"/>
          <p:cNvSpPr/>
          <p:nvPr/>
        </p:nvSpPr>
        <p:spPr>
          <a:xfrm>
            <a:off x="6654838" y="6623774"/>
            <a:ext cx="1899879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FR" sz="1100" b="1" i="1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TourCGR 2023 – Présentation</a:t>
            </a:r>
            <a:endParaRPr lang="fr-FR" sz="1100" dirty="0">
              <a:solidFill>
                <a:schemeClr val="tx1">
                  <a:lumMod val="75000"/>
                  <a:lumOff val="25000"/>
                </a:schemeClr>
              </a:solidFill>
              <a:latin typeface="+mj-lt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BA0F76F4-317F-8623-231D-BE452BAACF4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13238" y="665633"/>
            <a:ext cx="6117523" cy="55267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2365442"/>
      </p:ext>
    </p:extLst>
  </p:cSld>
  <p:clrMapOvr>
    <a:masterClrMapping/>
  </p:clrMapOvr>
  <p:transition spd="slow">
    <p:fade thruBlk="1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-27384"/>
            <a:ext cx="9144000" cy="6858000"/>
          </a:xfrm>
          <a:prstGeom prst="rect">
            <a:avLst/>
          </a:prstGeom>
          <a:solidFill>
            <a:schemeClr val="bg1">
              <a:alpha val="7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42" name="Rectangle 41"/>
          <p:cNvSpPr/>
          <p:nvPr/>
        </p:nvSpPr>
        <p:spPr>
          <a:xfrm>
            <a:off x="6654838" y="6623774"/>
            <a:ext cx="1899879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FR" sz="1100" b="1" i="1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TourCGR 2023 – Présentation</a:t>
            </a:r>
            <a:endParaRPr lang="fr-FR" sz="1100" dirty="0">
              <a:solidFill>
                <a:schemeClr val="tx1">
                  <a:lumMod val="75000"/>
                  <a:lumOff val="25000"/>
                </a:schemeClr>
              </a:solidFill>
              <a:latin typeface="+mj-lt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D33E4136-3E6E-0DC0-C5FD-D68C0125623B}"/>
              </a:ext>
            </a:extLst>
          </p:cNvPr>
          <p:cNvSpPr txBox="1"/>
          <p:nvPr/>
        </p:nvSpPr>
        <p:spPr>
          <a:xfrm>
            <a:off x="611560" y="2024513"/>
            <a:ext cx="36004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/>
            <a:r>
              <a:rPr lang="fr-FR" b="0" i="0" dirty="0">
                <a:solidFill>
                  <a:srgbClr val="141827"/>
                </a:solidFill>
                <a:effectLst/>
                <a:latin typeface="Helvetica Neue"/>
              </a:rPr>
              <a:t>Team Côte de Granit Rose (22)</a:t>
            </a:r>
          </a:p>
          <a:p>
            <a:pPr algn="l" rtl="0"/>
            <a:r>
              <a:rPr lang="fr-FR" b="0" i="0" dirty="0">
                <a:solidFill>
                  <a:srgbClr val="141827"/>
                </a:solidFill>
                <a:effectLst/>
                <a:latin typeface="Helvetica Neue"/>
              </a:rPr>
              <a:t>Team Sprint Energy (35)</a:t>
            </a:r>
            <a:br>
              <a:rPr lang="fr-FR" b="0" i="0" dirty="0">
                <a:solidFill>
                  <a:srgbClr val="141827"/>
                </a:solidFill>
                <a:effectLst/>
                <a:latin typeface="Helvetica Neue"/>
              </a:rPr>
            </a:br>
            <a:r>
              <a:rPr lang="fr-FR" b="0" i="0" dirty="0">
                <a:solidFill>
                  <a:srgbClr val="141827"/>
                </a:solidFill>
                <a:effectLst/>
                <a:latin typeface="Helvetica Neue"/>
              </a:rPr>
              <a:t>UC Quimperloise (29)</a:t>
            </a:r>
          </a:p>
          <a:p>
            <a:pPr algn="l" rtl="0"/>
            <a:r>
              <a:rPr lang="fr-FR" b="0" i="0" dirty="0">
                <a:solidFill>
                  <a:srgbClr val="141827"/>
                </a:solidFill>
                <a:effectLst/>
                <a:latin typeface="Helvetica Neue"/>
              </a:rPr>
              <a:t>CC Vitréen (35)</a:t>
            </a:r>
            <a:br>
              <a:rPr lang="fr-FR" b="0" i="0" dirty="0">
                <a:solidFill>
                  <a:srgbClr val="141827"/>
                </a:solidFill>
                <a:effectLst/>
                <a:latin typeface="Helvetica Neue"/>
              </a:rPr>
            </a:br>
            <a:r>
              <a:rPr lang="fr-FR" b="0" i="0" dirty="0">
                <a:solidFill>
                  <a:srgbClr val="141827"/>
                </a:solidFill>
                <a:effectLst/>
                <a:latin typeface="Helvetica Neue"/>
              </a:rPr>
              <a:t>CC Bourg Blanc (29)</a:t>
            </a:r>
          </a:p>
          <a:p>
            <a:pPr algn="l" rtl="0"/>
            <a:r>
              <a:rPr lang="fr-FR" b="0" i="0" dirty="0">
                <a:solidFill>
                  <a:srgbClr val="141827"/>
                </a:solidFill>
                <a:effectLst/>
                <a:latin typeface="Helvetica Neue"/>
              </a:rPr>
              <a:t>ACP Baud (56)</a:t>
            </a:r>
          </a:p>
          <a:p>
            <a:pPr algn="l" rtl="0"/>
            <a:r>
              <a:rPr lang="fr-FR" b="0" i="0" dirty="0">
                <a:solidFill>
                  <a:srgbClr val="141827"/>
                </a:solidFill>
                <a:effectLst/>
                <a:latin typeface="Helvetica Neue"/>
              </a:rPr>
              <a:t>Team Crêpe La Brocéliande (56)</a:t>
            </a:r>
          </a:p>
          <a:p>
            <a:pPr algn="l" rtl="0"/>
            <a:r>
              <a:rPr lang="fr-FR" b="0" i="0" dirty="0">
                <a:solidFill>
                  <a:srgbClr val="141827"/>
                </a:solidFill>
                <a:effectLst/>
                <a:latin typeface="Helvetica Neue"/>
              </a:rPr>
              <a:t>UC Briochine (22)</a:t>
            </a:r>
          </a:p>
          <a:p>
            <a:pPr algn="l" rtl="0"/>
            <a:r>
              <a:rPr lang="fr-FR" b="0" i="0" dirty="0">
                <a:solidFill>
                  <a:srgbClr val="141827"/>
                </a:solidFill>
                <a:effectLst/>
                <a:latin typeface="Helvetica Neue"/>
              </a:rPr>
              <a:t>Véloce Vannetais (56)</a:t>
            </a:r>
          </a:p>
          <a:p>
            <a:pPr algn="l" rtl="0"/>
            <a:r>
              <a:rPr lang="fr-FR" b="0" i="0" dirty="0">
                <a:solidFill>
                  <a:srgbClr val="141827"/>
                </a:solidFill>
                <a:effectLst/>
                <a:latin typeface="Helvetica Neue"/>
              </a:rPr>
              <a:t>VC Conlie (72)</a:t>
            </a:r>
          </a:p>
          <a:p>
            <a:pPr algn="l" rtl="0"/>
            <a:r>
              <a:rPr lang="fr-FR" b="0" i="0" dirty="0">
                <a:solidFill>
                  <a:srgbClr val="141827"/>
                </a:solidFill>
                <a:effectLst/>
                <a:latin typeface="Helvetica Neue"/>
              </a:rPr>
              <a:t>Dynamic Club Quédillac (35)</a:t>
            </a:r>
          </a:p>
          <a:p>
            <a:pPr algn="l" rtl="0"/>
            <a:r>
              <a:rPr lang="fr-FR" b="0" i="0" dirty="0">
                <a:solidFill>
                  <a:srgbClr val="141827"/>
                </a:solidFill>
                <a:effectLst/>
                <a:latin typeface="Helvetica Neue"/>
              </a:rPr>
              <a:t>VCP Lorient (56)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1CB99E1E-1BE1-30DE-2BEA-4E2DDE6C5780}"/>
              </a:ext>
            </a:extLst>
          </p:cNvPr>
          <p:cNvSpPr txBox="1"/>
          <p:nvPr/>
        </p:nvSpPr>
        <p:spPr>
          <a:xfrm>
            <a:off x="395536" y="398400"/>
            <a:ext cx="8280695" cy="120032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36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Liste des équipes Open1 Open2 Open3 retenues en 2023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EE31B8EA-A719-2158-69A3-AEEFC108ED15}"/>
              </a:ext>
            </a:extLst>
          </p:cNvPr>
          <p:cNvSpPr txBox="1"/>
          <p:nvPr/>
        </p:nvSpPr>
        <p:spPr>
          <a:xfrm>
            <a:off x="4572000" y="2024513"/>
            <a:ext cx="3528617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/>
            <a:r>
              <a:rPr lang="fr-FR" b="0" i="0" dirty="0">
                <a:solidFill>
                  <a:srgbClr val="141827"/>
                </a:solidFill>
                <a:effectLst/>
                <a:latin typeface="Helvetica Neue"/>
              </a:rPr>
              <a:t>Team Pays de Briec (29)</a:t>
            </a:r>
          </a:p>
          <a:p>
            <a:pPr algn="l" rtl="0"/>
            <a:r>
              <a:rPr lang="fr-FR" b="0" i="0" dirty="0">
                <a:solidFill>
                  <a:srgbClr val="141827"/>
                </a:solidFill>
                <a:effectLst/>
                <a:latin typeface="Helvetica Neue"/>
              </a:rPr>
              <a:t>SC Malestroit (56)</a:t>
            </a:r>
          </a:p>
          <a:p>
            <a:pPr algn="l" rtl="0"/>
            <a:r>
              <a:rPr lang="fr-FR" b="0" i="0" dirty="0">
                <a:solidFill>
                  <a:srgbClr val="141827"/>
                </a:solidFill>
                <a:effectLst/>
                <a:latin typeface="Helvetica Neue"/>
              </a:rPr>
              <a:t>Montoir Atlantique Cyclisme (44)</a:t>
            </a:r>
          </a:p>
          <a:p>
            <a:pPr algn="l" rtl="0"/>
            <a:r>
              <a:rPr lang="fr-FR" b="0" i="0" dirty="0">
                <a:solidFill>
                  <a:srgbClr val="141827"/>
                </a:solidFill>
                <a:effectLst/>
                <a:latin typeface="Helvetica Neue"/>
              </a:rPr>
              <a:t>AS Romillé (35)</a:t>
            </a:r>
          </a:p>
          <a:p>
            <a:pPr algn="l" rtl="0"/>
            <a:r>
              <a:rPr lang="fr-FR" b="0" i="0" dirty="0" err="1">
                <a:solidFill>
                  <a:srgbClr val="141827"/>
                </a:solidFill>
                <a:effectLst/>
                <a:latin typeface="Helvetica Neue"/>
              </a:rPr>
              <a:t>Sojasun</a:t>
            </a:r>
            <a:r>
              <a:rPr lang="fr-FR" b="0" i="0" dirty="0">
                <a:solidFill>
                  <a:srgbClr val="141827"/>
                </a:solidFill>
                <a:effectLst/>
                <a:latin typeface="Helvetica Neue"/>
              </a:rPr>
              <a:t> GLH (35)</a:t>
            </a:r>
          </a:p>
          <a:p>
            <a:pPr algn="l" rtl="0"/>
            <a:r>
              <a:rPr lang="fr-FR" b="0" i="0" dirty="0">
                <a:solidFill>
                  <a:srgbClr val="141827"/>
                </a:solidFill>
                <a:effectLst/>
                <a:latin typeface="Helvetica Neue"/>
              </a:rPr>
              <a:t>VC </a:t>
            </a:r>
            <a:r>
              <a:rPr lang="fr-FR" b="0" i="0" dirty="0" err="1">
                <a:solidFill>
                  <a:srgbClr val="141827"/>
                </a:solidFill>
                <a:effectLst/>
                <a:latin typeface="Helvetica Neue"/>
              </a:rPr>
              <a:t>Verrois</a:t>
            </a:r>
            <a:r>
              <a:rPr lang="fr-FR" b="0" i="0" dirty="0">
                <a:solidFill>
                  <a:srgbClr val="141827"/>
                </a:solidFill>
                <a:effectLst/>
                <a:latin typeface="Helvetica Neue"/>
              </a:rPr>
              <a:t> (49)</a:t>
            </a:r>
          </a:p>
          <a:p>
            <a:pPr algn="l" rtl="0"/>
            <a:r>
              <a:rPr lang="fr-FR" b="0" i="0" dirty="0">
                <a:solidFill>
                  <a:srgbClr val="141827"/>
                </a:solidFill>
                <a:effectLst/>
                <a:latin typeface="Helvetica Neue"/>
              </a:rPr>
              <a:t>Morlaix CP (29)</a:t>
            </a:r>
          </a:p>
          <a:p>
            <a:pPr algn="l" rtl="0"/>
            <a:r>
              <a:rPr lang="fr-FR" b="0" i="0" dirty="0">
                <a:solidFill>
                  <a:srgbClr val="141827"/>
                </a:solidFill>
                <a:effectLst/>
                <a:latin typeface="Helvetica Neue"/>
              </a:rPr>
              <a:t>AC Lanester (56)</a:t>
            </a:r>
          </a:p>
          <a:p>
            <a:pPr algn="l" rtl="0"/>
            <a:r>
              <a:rPr lang="fr-FR" b="0" i="0" dirty="0" err="1">
                <a:solidFill>
                  <a:srgbClr val="141827"/>
                </a:solidFill>
                <a:effectLst/>
                <a:latin typeface="Helvetica Neue"/>
              </a:rPr>
              <a:t>Kiclos</a:t>
            </a:r>
            <a:r>
              <a:rPr lang="fr-FR" b="0" i="0" dirty="0">
                <a:solidFill>
                  <a:srgbClr val="141827"/>
                </a:solidFill>
                <a:effectLst/>
                <a:latin typeface="Helvetica Neue"/>
              </a:rPr>
              <a:t> Brest métropole (29)</a:t>
            </a:r>
          </a:p>
          <a:p>
            <a:pPr algn="l" rtl="0"/>
            <a:r>
              <a:rPr lang="fr-FR" b="0" i="0" dirty="0">
                <a:solidFill>
                  <a:srgbClr val="141827"/>
                </a:solidFill>
                <a:effectLst/>
                <a:latin typeface="Helvetica Neue"/>
              </a:rPr>
              <a:t>CC Rennais (35)/ES </a:t>
            </a:r>
            <a:r>
              <a:rPr lang="fr-FR" b="0" i="0" dirty="0" err="1">
                <a:solidFill>
                  <a:srgbClr val="141827"/>
                </a:solidFill>
                <a:effectLst/>
                <a:latin typeface="Helvetica Neue"/>
              </a:rPr>
              <a:t>Torigni</a:t>
            </a:r>
            <a:r>
              <a:rPr lang="fr-FR" b="0" i="0" dirty="0">
                <a:solidFill>
                  <a:srgbClr val="141827"/>
                </a:solidFill>
                <a:effectLst/>
                <a:latin typeface="Helvetica Neue"/>
              </a:rPr>
              <a:t> (50)</a:t>
            </a:r>
          </a:p>
          <a:p>
            <a:pPr algn="l" rtl="0"/>
            <a:r>
              <a:rPr lang="fr-FR" b="0" i="0" dirty="0">
                <a:solidFill>
                  <a:srgbClr val="141827"/>
                </a:solidFill>
                <a:effectLst/>
                <a:latin typeface="Helvetica Neue"/>
              </a:rPr>
              <a:t>CC Formerie (60)</a:t>
            </a:r>
          </a:p>
          <a:p>
            <a:pPr algn="l" rtl="0"/>
            <a:r>
              <a:rPr lang="fr-FR" b="0" i="0" dirty="0">
                <a:solidFill>
                  <a:srgbClr val="141827"/>
                </a:solidFill>
                <a:effectLst/>
                <a:latin typeface="Helvetica Neue"/>
              </a:rPr>
              <a:t>CC Plancoët (22)</a:t>
            </a:r>
          </a:p>
        </p:txBody>
      </p:sp>
    </p:spTree>
    <p:extLst>
      <p:ext uri="{BB962C8B-B14F-4D97-AF65-F5344CB8AC3E}">
        <p14:creationId xmlns:p14="http://schemas.microsoft.com/office/powerpoint/2010/main" val="2844969253"/>
      </p:ext>
    </p:extLst>
  </p:cSld>
  <p:clrMapOvr>
    <a:masterClrMapping/>
  </p:clrMapOvr>
  <p:transition spd="slow">
    <p:fade thruBlk="1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-27384"/>
            <a:ext cx="9144000" cy="6858000"/>
          </a:xfrm>
          <a:prstGeom prst="rect">
            <a:avLst/>
          </a:prstGeom>
          <a:solidFill>
            <a:schemeClr val="bg1">
              <a:alpha val="7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42" name="Rectangle 41"/>
          <p:cNvSpPr/>
          <p:nvPr/>
        </p:nvSpPr>
        <p:spPr>
          <a:xfrm>
            <a:off x="6654840" y="6623774"/>
            <a:ext cx="1899879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FR" sz="1100" b="1" i="1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TourCGR 2023 – Présentation</a:t>
            </a:r>
            <a:endParaRPr lang="fr-FR" sz="1100" dirty="0">
              <a:solidFill>
                <a:schemeClr val="tx1">
                  <a:lumMod val="75000"/>
                  <a:lumOff val="25000"/>
                </a:schemeClr>
              </a:solidFill>
              <a:latin typeface="+mj-lt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53DA4144-5DC1-D05F-07F4-3E7E1FD50C2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3650" y="547687"/>
            <a:ext cx="4076700" cy="5762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2159987"/>
      </p:ext>
    </p:extLst>
  </p:cSld>
  <p:clrMapOvr>
    <a:masterClrMapping/>
  </p:clrMapOvr>
  <p:transition spd="slow">
    <p:fade thruBlk="1"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-27384"/>
            <a:ext cx="9144000" cy="6858000"/>
          </a:xfrm>
          <a:prstGeom prst="rect">
            <a:avLst/>
          </a:prstGeom>
          <a:solidFill>
            <a:schemeClr val="bg1">
              <a:alpha val="7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8" name="ZoneTexte 7"/>
          <p:cNvSpPr txBox="1"/>
          <p:nvPr/>
        </p:nvSpPr>
        <p:spPr>
          <a:xfrm>
            <a:off x="2501249" y="593448"/>
            <a:ext cx="6520964" cy="175432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36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Les Partenaires Privés</a:t>
            </a:r>
          </a:p>
          <a:p>
            <a:pPr algn="ctr"/>
            <a:r>
              <a:rPr lang="fr-FR" sz="36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du Tour de la Côte de Granit Rose 2023 U17</a:t>
            </a:r>
          </a:p>
        </p:txBody>
      </p:sp>
      <p:sp>
        <p:nvSpPr>
          <p:cNvPr id="67" name="Rectangle 140"/>
          <p:cNvSpPr>
            <a:spLocks noChangeArrowheads="1"/>
          </p:cNvSpPr>
          <p:nvPr/>
        </p:nvSpPr>
        <p:spPr bwMode="auto">
          <a:xfrm>
            <a:off x="2513273" y="5940069"/>
            <a:ext cx="1870627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fr-FR" sz="1200" b="1" dirty="0">
                <a:solidFill>
                  <a:schemeClr val="tx2"/>
                </a:solidFill>
                <a:latin typeface="Calibri" pitchFamily="34" charset="0"/>
              </a:rPr>
              <a:t>Elevage Canin du Leguer</a:t>
            </a:r>
            <a:br>
              <a:rPr lang="fr-FR" sz="1200" b="1" dirty="0">
                <a:solidFill>
                  <a:schemeClr val="tx2"/>
                </a:solidFill>
                <a:latin typeface="Calibri" pitchFamily="34" charset="0"/>
              </a:rPr>
            </a:br>
            <a:r>
              <a:rPr lang="fr-FR" sz="1200" dirty="0">
                <a:solidFill>
                  <a:schemeClr val="tx2"/>
                </a:solidFill>
                <a:latin typeface="Calibri" pitchFamily="34" charset="0"/>
              </a:rPr>
              <a:t>M. Patrick ABRAHAM</a:t>
            </a:r>
          </a:p>
        </p:txBody>
      </p:sp>
      <p:sp>
        <p:nvSpPr>
          <p:cNvPr id="42" name="Rectangle 41"/>
          <p:cNvSpPr/>
          <p:nvPr/>
        </p:nvSpPr>
        <p:spPr>
          <a:xfrm>
            <a:off x="6654838" y="6623774"/>
            <a:ext cx="1899879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FR" sz="1100" b="1" i="1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TourCGR 2023 – Présentation</a:t>
            </a:r>
            <a:endParaRPr lang="fr-FR" sz="1100" dirty="0">
              <a:solidFill>
                <a:schemeClr val="tx1">
                  <a:lumMod val="75000"/>
                  <a:lumOff val="25000"/>
                </a:schemeClr>
              </a:solidFill>
              <a:latin typeface="+mj-lt"/>
            </a:endParaRPr>
          </a:p>
        </p:txBody>
      </p:sp>
      <p:sp>
        <p:nvSpPr>
          <p:cNvPr id="25" name="Rectangle 138">
            <a:extLst>
              <a:ext uri="{FF2B5EF4-FFF2-40B4-BE49-F238E27FC236}">
                <a16:creationId xmlns:a16="http://schemas.microsoft.com/office/drawing/2014/main" id="{0030A685-10BE-9ED6-932F-519A52C3E25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2215" y="5949813"/>
            <a:ext cx="15454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fr-FR" sz="1200" b="1" dirty="0">
                <a:solidFill>
                  <a:schemeClr val="tx2"/>
                </a:solidFill>
                <a:latin typeface="Calibri" pitchFamily="34" charset="0"/>
              </a:rPr>
              <a:t>SCHMIDT Cuisines</a:t>
            </a:r>
          </a:p>
          <a:p>
            <a:pPr algn="ctr"/>
            <a:r>
              <a:rPr lang="fr-FR" sz="1200" dirty="0">
                <a:solidFill>
                  <a:schemeClr val="tx2"/>
                </a:solidFill>
                <a:latin typeface="Calibri" pitchFamily="34" charset="0"/>
              </a:rPr>
              <a:t>M. Gwenaël HULO</a:t>
            </a:r>
          </a:p>
        </p:txBody>
      </p:sp>
      <p:sp>
        <p:nvSpPr>
          <p:cNvPr id="29" name="Rectangle 138">
            <a:extLst>
              <a:ext uri="{FF2B5EF4-FFF2-40B4-BE49-F238E27FC236}">
                <a16:creationId xmlns:a16="http://schemas.microsoft.com/office/drawing/2014/main" id="{2A39EEB4-9C27-4CFE-3D0D-5DA58D25ECC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1" y="5925854"/>
            <a:ext cx="197583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fr-FR" sz="1200" b="1" dirty="0">
                <a:solidFill>
                  <a:schemeClr val="tx2"/>
                </a:solidFill>
                <a:latin typeface="Calibri" pitchFamily="34" charset="0"/>
              </a:rPr>
              <a:t>FMO</a:t>
            </a:r>
          </a:p>
          <a:p>
            <a:pPr algn="ctr"/>
            <a:r>
              <a:rPr lang="fr-FR" sz="1200" dirty="0">
                <a:solidFill>
                  <a:schemeClr val="tx2"/>
                </a:solidFill>
                <a:latin typeface="Calibri" pitchFamily="34" charset="0"/>
              </a:rPr>
              <a:t>M. Jean-François LATOUCHE</a:t>
            </a:r>
          </a:p>
        </p:txBody>
      </p:sp>
      <p:sp>
        <p:nvSpPr>
          <p:cNvPr id="30" name="Rectangle 138">
            <a:extLst>
              <a:ext uri="{FF2B5EF4-FFF2-40B4-BE49-F238E27FC236}">
                <a16:creationId xmlns:a16="http://schemas.microsoft.com/office/drawing/2014/main" id="{4D7A810E-F466-30B6-169B-120D4157A0F1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61000" y="5908426"/>
            <a:ext cx="2132757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fr-FR" sz="1200" b="1" dirty="0">
                <a:solidFill>
                  <a:schemeClr val="tx2"/>
                </a:solidFill>
                <a:latin typeface="Calibri" pitchFamily="34" charset="0"/>
              </a:rPr>
              <a:t>Intermarché Trébeurden</a:t>
            </a:r>
          </a:p>
          <a:p>
            <a:pPr algn="ctr"/>
            <a:r>
              <a:rPr lang="fr-FR" sz="1200" dirty="0">
                <a:solidFill>
                  <a:schemeClr val="tx2"/>
                </a:solidFill>
                <a:latin typeface="Calibri" pitchFamily="34" charset="0"/>
              </a:rPr>
              <a:t>M. Jean-Luc ALLICHON</a:t>
            </a:r>
          </a:p>
        </p:txBody>
      </p:sp>
      <p:sp>
        <p:nvSpPr>
          <p:cNvPr id="17" name="Rectangle 138">
            <a:extLst>
              <a:ext uri="{FF2B5EF4-FFF2-40B4-BE49-F238E27FC236}">
                <a16:creationId xmlns:a16="http://schemas.microsoft.com/office/drawing/2014/main" id="{C094B4CF-1CE1-EF1F-01F2-E554744E9D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23728" y="2744424"/>
            <a:ext cx="1727424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fr-FR" sz="1200" b="1" dirty="0">
                <a:solidFill>
                  <a:schemeClr val="tx2"/>
                </a:solidFill>
                <a:latin typeface="Calibri" pitchFamily="34" charset="0"/>
              </a:rPr>
              <a:t>Côté Particuliers</a:t>
            </a:r>
          </a:p>
          <a:p>
            <a:pPr algn="ctr"/>
            <a:r>
              <a:rPr lang="fr-FR" sz="1200" dirty="0">
                <a:solidFill>
                  <a:schemeClr val="tx2"/>
                </a:solidFill>
                <a:latin typeface="Calibri" pitchFamily="34" charset="0"/>
              </a:rPr>
              <a:t>M. Romain ROPARTZ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B1630180-EB1B-D13E-C7C1-331644A38A7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1555" y="434569"/>
            <a:ext cx="2056703" cy="2500551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CF2AFF7B-63D9-532A-4B0A-08ADB5F9AB8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97554" y="3484115"/>
            <a:ext cx="1918259" cy="2328895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CA071685-B28A-55EB-8807-41F2814B2F0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56252" y="3491599"/>
            <a:ext cx="1888312" cy="2321411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652EE59D-3531-CBA4-6324-C573F5F86B2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5875" y="3484115"/>
            <a:ext cx="1963347" cy="2328895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096626F0-854B-806D-3C03-6DB7729D0FA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608709" y="3484115"/>
            <a:ext cx="1894553" cy="23214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6473099"/>
      </p:ext>
    </p:extLst>
  </p:cSld>
  <p:clrMapOvr>
    <a:masterClrMapping/>
  </p:clrMapOvr>
  <p:transition spd="slow">
    <p:fade thruBlk="1"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-27384"/>
            <a:ext cx="9144000" cy="6858000"/>
          </a:xfrm>
          <a:prstGeom prst="rect">
            <a:avLst/>
          </a:prstGeom>
          <a:solidFill>
            <a:schemeClr val="bg1">
              <a:alpha val="7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8" name="ZoneTexte 7"/>
          <p:cNvSpPr txBox="1"/>
          <p:nvPr/>
        </p:nvSpPr>
        <p:spPr>
          <a:xfrm>
            <a:off x="539552" y="446334"/>
            <a:ext cx="8064896" cy="175432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36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Les Partenaires Privés</a:t>
            </a:r>
          </a:p>
          <a:p>
            <a:pPr algn="ctr"/>
            <a:r>
              <a:rPr lang="fr-FR" sz="36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du Tour de la Côte de Granit Rose 2023 U17</a:t>
            </a:r>
          </a:p>
        </p:txBody>
      </p:sp>
      <p:sp>
        <p:nvSpPr>
          <p:cNvPr id="42" name="Rectangle 41"/>
          <p:cNvSpPr/>
          <p:nvPr/>
        </p:nvSpPr>
        <p:spPr>
          <a:xfrm>
            <a:off x="6654838" y="6623774"/>
            <a:ext cx="1899879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FR" sz="1100" b="1" i="1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TourCGR 2023 – Présentation</a:t>
            </a:r>
            <a:endParaRPr lang="fr-FR" sz="1100" dirty="0">
              <a:solidFill>
                <a:schemeClr val="tx1">
                  <a:lumMod val="75000"/>
                  <a:lumOff val="25000"/>
                </a:schemeClr>
              </a:solidFill>
              <a:latin typeface="+mj-lt"/>
            </a:endParaRPr>
          </a:p>
        </p:txBody>
      </p:sp>
      <p:sp>
        <p:nvSpPr>
          <p:cNvPr id="30" name="Rectangle 138">
            <a:extLst>
              <a:ext uri="{FF2B5EF4-FFF2-40B4-BE49-F238E27FC236}">
                <a16:creationId xmlns:a16="http://schemas.microsoft.com/office/drawing/2014/main" id="{4D7A810E-F466-30B6-169B-120D4157A0F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26695" y="5619444"/>
            <a:ext cx="2132757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fr-FR" sz="1200" b="1" dirty="0">
                <a:solidFill>
                  <a:schemeClr val="tx2"/>
                </a:solidFill>
                <a:latin typeface="Calibri" pitchFamily="34" charset="0"/>
              </a:rPr>
              <a:t>Intermarché Trébeurden</a:t>
            </a:r>
          </a:p>
          <a:p>
            <a:pPr algn="ctr"/>
            <a:r>
              <a:rPr lang="fr-FR" sz="1200" dirty="0">
                <a:solidFill>
                  <a:schemeClr val="tx2"/>
                </a:solidFill>
                <a:latin typeface="Calibri" pitchFamily="34" charset="0"/>
              </a:rPr>
              <a:t>M. Jean-Luc ALLICHON</a:t>
            </a:r>
          </a:p>
        </p:txBody>
      </p:sp>
      <p:sp>
        <p:nvSpPr>
          <p:cNvPr id="17" name="Rectangle 138">
            <a:extLst>
              <a:ext uri="{FF2B5EF4-FFF2-40B4-BE49-F238E27FC236}">
                <a16:creationId xmlns:a16="http://schemas.microsoft.com/office/drawing/2014/main" id="{C094B4CF-1CE1-EF1F-01F2-E554744E9D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91680" y="5619442"/>
            <a:ext cx="1727424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fr-FR" sz="1200" b="1" dirty="0">
                <a:solidFill>
                  <a:schemeClr val="tx2"/>
                </a:solidFill>
                <a:latin typeface="Calibri" pitchFamily="34" charset="0"/>
              </a:rPr>
              <a:t>Côté Particuliers</a:t>
            </a:r>
          </a:p>
          <a:p>
            <a:pPr algn="ctr"/>
            <a:r>
              <a:rPr lang="fr-FR" sz="1200" dirty="0">
                <a:solidFill>
                  <a:schemeClr val="tx2"/>
                </a:solidFill>
                <a:latin typeface="Calibri" pitchFamily="34" charset="0"/>
              </a:rPr>
              <a:t>M. Romain ROPARTZ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F09A73D6-0724-5AA7-7280-0963EB9F2D0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03648" y="2591383"/>
            <a:ext cx="2262079" cy="2635360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B4E2539C-E6F3-4215-D6D2-D4878334B75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02984" y="2591383"/>
            <a:ext cx="2188560" cy="26353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8155159"/>
      </p:ext>
    </p:extLst>
  </p:cSld>
  <p:clrMapOvr>
    <a:masterClrMapping/>
  </p:clrMapOvr>
  <p:transition spd="slow">
    <p:fade thruBlk="1"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-27384"/>
            <a:ext cx="9144000" cy="6858000"/>
          </a:xfrm>
          <a:prstGeom prst="rect">
            <a:avLst/>
          </a:prstGeom>
          <a:solidFill>
            <a:schemeClr val="bg1">
              <a:alpha val="7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42" name="Rectangle 41"/>
          <p:cNvSpPr/>
          <p:nvPr/>
        </p:nvSpPr>
        <p:spPr>
          <a:xfrm>
            <a:off x="6654838" y="6623774"/>
            <a:ext cx="1899879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FR" sz="1100" b="1" i="1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TourCGR 2023 – Présentation</a:t>
            </a:r>
            <a:endParaRPr lang="fr-FR" sz="1100" dirty="0">
              <a:solidFill>
                <a:schemeClr val="tx1">
                  <a:lumMod val="75000"/>
                  <a:lumOff val="25000"/>
                </a:schemeClr>
              </a:solidFill>
              <a:latin typeface="+mj-lt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5D80E079-C526-C155-F87A-A8EECF8527F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56277" y="517936"/>
            <a:ext cx="5431445" cy="58221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933299"/>
      </p:ext>
    </p:extLst>
  </p:cSld>
  <p:clrMapOvr>
    <a:masterClrMapping/>
  </p:clrMapOvr>
  <p:transition spd="slow">
    <p:fade thruBlk="1"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-27384"/>
            <a:ext cx="9144000" cy="6858000"/>
          </a:xfrm>
          <a:prstGeom prst="rect">
            <a:avLst/>
          </a:prstGeom>
          <a:solidFill>
            <a:schemeClr val="bg1">
              <a:alpha val="7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42" name="Rectangle 41"/>
          <p:cNvSpPr/>
          <p:nvPr/>
        </p:nvSpPr>
        <p:spPr>
          <a:xfrm>
            <a:off x="6654838" y="6623774"/>
            <a:ext cx="1899879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FR" sz="1100" b="1" i="1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TourCGR 2023 – Présentation</a:t>
            </a:r>
            <a:endParaRPr lang="fr-FR" sz="1100" dirty="0">
              <a:solidFill>
                <a:schemeClr val="tx1">
                  <a:lumMod val="75000"/>
                  <a:lumOff val="25000"/>
                </a:schemeClr>
              </a:solidFill>
              <a:latin typeface="+mj-lt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B47F3066-D1D4-14CA-4CB5-CF5BBB751C6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56118" y="394061"/>
            <a:ext cx="6031763" cy="60698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5921022"/>
      </p:ext>
    </p:extLst>
  </p:cSld>
  <p:clrMapOvr>
    <a:masterClrMapping/>
  </p:clrMapOvr>
  <p:transition spd="slow">
    <p:fade thruBlk="1"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-27384"/>
            <a:ext cx="9144000" cy="6858000"/>
          </a:xfrm>
          <a:prstGeom prst="rect">
            <a:avLst/>
          </a:prstGeom>
          <a:solidFill>
            <a:schemeClr val="bg1">
              <a:alpha val="7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42" name="Rectangle 41"/>
          <p:cNvSpPr/>
          <p:nvPr/>
        </p:nvSpPr>
        <p:spPr>
          <a:xfrm>
            <a:off x="6654838" y="6623774"/>
            <a:ext cx="1899879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FR" sz="1100" b="1" i="1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TourCGR 2023 – Présentation</a:t>
            </a:r>
            <a:endParaRPr lang="fr-FR" sz="1100" dirty="0">
              <a:solidFill>
                <a:schemeClr val="tx1">
                  <a:lumMod val="75000"/>
                  <a:lumOff val="25000"/>
                </a:schemeClr>
              </a:solidFill>
              <a:latin typeface="+mj-lt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DB48625B-0B7D-98F0-BE07-E80AFC3528C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32296" y="270185"/>
            <a:ext cx="6079407" cy="63176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1817583"/>
      </p:ext>
    </p:extLst>
  </p:cSld>
  <p:clrMapOvr>
    <a:masterClrMapping/>
  </p:clrMapOvr>
  <p:transition spd="slow">
    <p:fade thruBlk="1"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-27384"/>
            <a:ext cx="9144000" cy="6858000"/>
          </a:xfrm>
          <a:prstGeom prst="rect">
            <a:avLst/>
          </a:prstGeom>
          <a:solidFill>
            <a:schemeClr val="bg1">
              <a:alpha val="7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42" name="Rectangle 41"/>
          <p:cNvSpPr/>
          <p:nvPr/>
        </p:nvSpPr>
        <p:spPr>
          <a:xfrm>
            <a:off x="6654838" y="6623774"/>
            <a:ext cx="1899879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FR" sz="1100" b="1" i="1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TourCGR 2023 – Présentation</a:t>
            </a:r>
            <a:endParaRPr lang="fr-FR" sz="1100" dirty="0">
              <a:solidFill>
                <a:schemeClr val="tx1">
                  <a:lumMod val="75000"/>
                  <a:lumOff val="25000"/>
                </a:schemeClr>
              </a:solidFill>
              <a:latin typeface="+mj-lt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BA0F76F4-317F-8623-231D-BE452BAACF4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13238" y="665633"/>
            <a:ext cx="6117523" cy="55267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1005521"/>
      </p:ext>
    </p:extLst>
  </p:cSld>
  <p:clrMapOvr>
    <a:masterClrMapping/>
  </p:clrMapOvr>
  <p:transition spd="slow">
    <p:fade thruBlk="1"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-27384"/>
            <a:ext cx="9144000" cy="6858000"/>
          </a:xfrm>
          <a:prstGeom prst="rect">
            <a:avLst/>
          </a:prstGeom>
          <a:solidFill>
            <a:schemeClr val="bg1">
              <a:alpha val="7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42" name="Rectangle 41"/>
          <p:cNvSpPr/>
          <p:nvPr/>
        </p:nvSpPr>
        <p:spPr>
          <a:xfrm>
            <a:off x="6654838" y="6623774"/>
            <a:ext cx="1899879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FR" sz="1100" b="1" i="1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TourCGR 2023 – Présentation</a:t>
            </a:r>
            <a:endParaRPr lang="fr-FR" sz="1100" dirty="0">
              <a:solidFill>
                <a:schemeClr val="tx1">
                  <a:lumMod val="75000"/>
                  <a:lumOff val="25000"/>
                </a:schemeClr>
              </a:solidFill>
              <a:latin typeface="+mj-lt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D33E4136-3E6E-0DC0-C5FD-D68C0125623B}"/>
              </a:ext>
            </a:extLst>
          </p:cNvPr>
          <p:cNvSpPr txBox="1"/>
          <p:nvPr/>
        </p:nvSpPr>
        <p:spPr>
          <a:xfrm>
            <a:off x="611560" y="2024513"/>
            <a:ext cx="3600400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/>
            <a:r>
              <a:rPr lang="fr-FR" b="0" i="0" dirty="0">
                <a:solidFill>
                  <a:srgbClr val="141827"/>
                </a:solidFill>
                <a:effectLst/>
                <a:latin typeface="Helvetica Neue"/>
              </a:rPr>
              <a:t>Team Côte de Granit Rose 1 (22)</a:t>
            </a:r>
          </a:p>
          <a:p>
            <a:pPr algn="l" rtl="0"/>
            <a:r>
              <a:rPr lang="fr-FR" b="0" i="0" dirty="0">
                <a:solidFill>
                  <a:srgbClr val="141827"/>
                </a:solidFill>
                <a:effectLst/>
                <a:latin typeface="Helvetica Neue"/>
              </a:rPr>
              <a:t>Entente CC Briouze (61) / UC Alençon Damigny (61)</a:t>
            </a:r>
          </a:p>
          <a:p>
            <a:pPr algn="l" rtl="0"/>
            <a:r>
              <a:rPr lang="fr-FR" b="0" i="0" dirty="0">
                <a:solidFill>
                  <a:srgbClr val="141827"/>
                </a:solidFill>
                <a:effectLst/>
                <a:latin typeface="Helvetica Neue"/>
              </a:rPr>
              <a:t>CC Vitréen (35)</a:t>
            </a:r>
          </a:p>
          <a:p>
            <a:pPr algn="l" rtl="0"/>
            <a:r>
              <a:rPr lang="fr-FR" b="0" i="0" dirty="0">
                <a:solidFill>
                  <a:srgbClr val="141827"/>
                </a:solidFill>
                <a:effectLst/>
                <a:latin typeface="Helvetica Neue"/>
              </a:rPr>
              <a:t>RO Bégard (22)</a:t>
            </a:r>
          </a:p>
          <a:p>
            <a:pPr algn="l" rtl="0"/>
            <a:r>
              <a:rPr lang="fr-FR" b="0" i="0" dirty="0">
                <a:solidFill>
                  <a:srgbClr val="141827"/>
                </a:solidFill>
                <a:effectLst/>
                <a:latin typeface="Helvetica Neue"/>
              </a:rPr>
              <a:t>Entente UV Poitiers (86) /Vélophile Naintréenne (86)</a:t>
            </a:r>
          </a:p>
          <a:p>
            <a:pPr algn="l" rtl="0"/>
            <a:r>
              <a:rPr lang="fr-FR" b="0" i="0" dirty="0">
                <a:solidFill>
                  <a:srgbClr val="141827"/>
                </a:solidFill>
                <a:effectLst/>
                <a:latin typeface="Helvetica Neue"/>
              </a:rPr>
              <a:t>COC Fougères (35)</a:t>
            </a:r>
          </a:p>
          <a:p>
            <a:pPr algn="l" rtl="0"/>
            <a:r>
              <a:rPr lang="fr-FR" b="0" i="0" dirty="0">
                <a:solidFill>
                  <a:srgbClr val="141827"/>
                </a:solidFill>
                <a:effectLst/>
                <a:latin typeface="Helvetica Neue"/>
              </a:rPr>
              <a:t>UC Briochine (22)</a:t>
            </a:r>
          </a:p>
          <a:p>
            <a:pPr algn="l" rtl="0"/>
            <a:r>
              <a:rPr lang="fr-FR" b="0" i="0" dirty="0">
                <a:solidFill>
                  <a:srgbClr val="141827"/>
                </a:solidFill>
                <a:effectLst/>
                <a:latin typeface="Helvetica Neue"/>
              </a:rPr>
              <a:t>Véloce Vannetais (56)</a:t>
            </a:r>
          </a:p>
          <a:p>
            <a:pPr algn="l" rtl="0"/>
            <a:r>
              <a:rPr lang="fr-FR" b="0" i="0" dirty="0">
                <a:solidFill>
                  <a:srgbClr val="141827"/>
                </a:solidFill>
                <a:effectLst/>
                <a:latin typeface="Helvetica Neue"/>
              </a:rPr>
              <a:t>EC Quéven (56)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1CB99E1E-1BE1-30DE-2BEA-4E2DDE6C5780}"/>
              </a:ext>
            </a:extLst>
          </p:cNvPr>
          <p:cNvSpPr txBox="1"/>
          <p:nvPr/>
        </p:nvSpPr>
        <p:spPr>
          <a:xfrm>
            <a:off x="395536" y="398400"/>
            <a:ext cx="8280695" cy="120032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36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Liste des équipes U17 Mixte et U19 Filles retenues en 2023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EE31B8EA-A719-2158-69A3-AEEFC108ED15}"/>
              </a:ext>
            </a:extLst>
          </p:cNvPr>
          <p:cNvSpPr txBox="1"/>
          <p:nvPr/>
        </p:nvSpPr>
        <p:spPr>
          <a:xfrm>
            <a:off x="4571999" y="2024513"/>
            <a:ext cx="4104231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/>
            <a:r>
              <a:rPr lang="fr-FR" b="0" i="0" dirty="0">
                <a:solidFill>
                  <a:srgbClr val="141827"/>
                </a:solidFill>
                <a:effectLst/>
                <a:latin typeface="Helvetica Neue"/>
              </a:rPr>
              <a:t>Entente VS Ploumagoar/EC Pays du Leff (22)</a:t>
            </a:r>
          </a:p>
          <a:p>
            <a:pPr algn="l" rtl="0"/>
            <a:r>
              <a:rPr lang="fr-FR" b="0" i="0" dirty="0">
                <a:solidFill>
                  <a:srgbClr val="141827"/>
                </a:solidFill>
                <a:effectLst/>
                <a:latin typeface="Helvetica Neue"/>
              </a:rPr>
              <a:t>AS Romillé (35)</a:t>
            </a:r>
          </a:p>
          <a:p>
            <a:pPr algn="l" rtl="0"/>
            <a:r>
              <a:rPr lang="fr-FR" b="0" i="0" dirty="0">
                <a:solidFill>
                  <a:srgbClr val="141827"/>
                </a:solidFill>
                <a:effectLst/>
                <a:latin typeface="Helvetica Neue"/>
              </a:rPr>
              <a:t>Entente AC Brévinois (44) / US Pontchâtelaine (44)</a:t>
            </a:r>
          </a:p>
          <a:p>
            <a:pPr algn="l" rtl="0"/>
            <a:r>
              <a:rPr lang="fr-FR" b="0" i="0" dirty="0">
                <a:solidFill>
                  <a:srgbClr val="141827"/>
                </a:solidFill>
                <a:effectLst/>
                <a:latin typeface="Helvetica Neue"/>
              </a:rPr>
              <a:t>Entente VS Quimper/AC Trégunc (29)</a:t>
            </a:r>
          </a:p>
          <a:p>
            <a:pPr algn="l" rtl="0"/>
            <a:r>
              <a:rPr lang="fr-FR" b="0" i="0" dirty="0">
                <a:solidFill>
                  <a:srgbClr val="141827"/>
                </a:solidFill>
                <a:effectLst/>
                <a:latin typeface="Helvetica Neue"/>
              </a:rPr>
              <a:t>Entente AC Châtelleraudais/P. St Florentaise (86)</a:t>
            </a:r>
          </a:p>
          <a:p>
            <a:pPr algn="l" rtl="0"/>
            <a:r>
              <a:rPr lang="fr-FR" b="0" i="0" dirty="0">
                <a:solidFill>
                  <a:srgbClr val="141827"/>
                </a:solidFill>
                <a:effectLst/>
                <a:latin typeface="Helvetica Neue"/>
              </a:rPr>
              <a:t>AC Lanester (56)</a:t>
            </a:r>
          </a:p>
          <a:p>
            <a:pPr algn="l" rtl="0"/>
            <a:r>
              <a:rPr lang="fr-FR" b="0" i="0" dirty="0">
                <a:solidFill>
                  <a:srgbClr val="141827"/>
                </a:solidFill>
                <a:effectLst/>
                <a:latin typeface="Helvetica Neue"/>
              </a:rPr>
              <a:t>Team Côte de Granit Rose 2 (22)</a:t>
            </a:r>
          </a:p>
          <a:p>
            <a:pPr algn="l" rtl="0"/>
            <a:r>
              <a:rPr lang="fr-FR" b="0" i="0" dirty="0">
                <a:solidFill>
                  <a:srgbClr val="141827"/>
                </a:solidFill>
                <a:effectLst/>
                <a:latin typeface="Helvetica Neue"/>
              </a:rPr>
              <a:t>VC Dinannais (22)</a:t>
            </a:r>
          </a:p>
        </p:txBody>
      </p:sp>
    </p:spTree>
    <p:extLst>
      <p:ext uri="{BB962C8B-B14F-4D97-AF65-F5344CB8AC3E}">
        <p14:creationId xmlns:p14="http://schemas.microsoft.com/office/powerpoint/2010/main" val="4077638920"/>
      </p:ext>
    </p:extLst>
  </p:cSld>
  <p:clrMapOvr>
    <a:masterClrMapping/>
  </p:clrMapOvr>
  <p:transition spd="slow">
    <p:fade thruBlk="1"/>
  </p:transition>
</p:sld>
</file>

<file path=ppt/theme/theme1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 2">
      <a:majorFont>
        <a:latin typeface="Calibri"/>
        <a:ea typeface=""/>
        <a:cs typeface=""/>
        <a:font script="Jpan" typeface="HGｺﾞｼｯｸM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ambria"/>
        <a:ea typeface=""/>
        <a:cs typeface=""/>
        <a:font script="Jpan" typeface="HG明朝B"/>
        <a:font script="Hang" typeface="맑은 고딕"/>
        <a:font script="Hans" typeface="黑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AD7DD13AF09304BA9F0282E2A19DF90" ma:contentTypeVersion="0" ma:contentTypeDescription="Create a new document." ma:contentTypeScope="" ma:versionID="21ca43ca3344f0468a5875c91ca0c2aa">
  <xsd:schema xmlns:xsd="http://www.w3.org/2001/XMLSchema" xmlns:p="http://schemas.microsoft.com/office/2006/metadata/properties" targetNamespace="http://schemas.microsoft.com/office/2006/metadata/properties" ma:root="true" ma:fieldsID="4aeb20c0e3442673af7ee10786458764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 ma:readOnly="tru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Props1.xml><?xml version="1.0" encoding="utf-8"?>
<ds:datastoreItem xmlns:ds="http://schemas.openxmlformats.org/officeDocument/2006/customXml" ds:itemID="{F6DB204D-B658-444B-934E-250F7E191C2B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B82365E0-ED45-4CD4-ABDA-CD9D17F4D949}">
  <ds:schemaRefs>
    <ds:schemaRef ds:uri="http://schemas.microsoft.com/office/2006/metadata/properties"/>
  </ds:schemaRefs>
</ds:datastoreItem>
</file>

<file path=customXml/itemProps3.xml><?xml version="1.0" encoding="utf-8"?>
<ds:datastoreItem xmlns:ds="http://schemas.openxmlformats.org/officeDocument/2006/customXml" ds:itemID="{2744BEA3-39CA-4DA8-9BB5-75EEEDD4C84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office/internal/2005/internalDocumentation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11484</TotalTime>
  <Words>652</Words>
  <Application>Microsoft Office PowerPoint</Application>
  <PresentationFormat>Affichage à l'écran (4:3)</PresentationFormat>
  <Paragraphs>139</Paragraphs>
  <Slides>22</Slides>
  <Notes>22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2</vt:i4>
      </vt:variant>
      <vt:variant>
        <vt:lpstr>Titres des diapositives</vt:lpstr>
      </vt:variant>
      <vt:variant>
        <vt:i4>22</vt:i4>
      </vt:variant>
    </vt:vector>
  </HeadingPairs>
  <TitlesOfParts>
    <vt:vector size="28" baseType="lpstr">
      <vt:lpstr>Arial</vt:lpstr>
      <vt:lpstr>Calibri</vt:lpstr>
      <vt:lpstr>Cambria</vt:lpstr>
      <vt:lpstr>Helvetica Neue</vt:lpstr>
      <vt:lpstr>Thème Office</vt:lpstr>
      <vt:lpstr>1_Thème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Diapositive 1</dc:title>
  <dc:creator>Xavier Ropartz</dc:creator>
  <cp:lastModifiedBy>Xavier Ropartz</cp:lastModifiedBy>
  <cp:revision>709</cp:revision>
  <dcterms:modified xsi:type="dcterms:W3CDTF">2023-04-06T08:25:56Z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0x010100FAD7DD13AF09304BA9F0282E2A19DF90</vt:lpwstr>
  </property>
</Properties>
</file>